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9" r:id="rId11"/>
    <p:sldId id="270" r:id="rId12"/>
    <p:sldId id="271" r:id="rId13"/>
    <p:sldId id="272" r:id="rId14"/>
    <p:sldId id="267" r:id="rId15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2" d="100"/>
          <a:sy n="72" d="100"/>
        </p:scale>
        <p:origin x="523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084699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4095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5968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5124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F2F2">
              <a:alpha val="75000"/>
            </a:srgbClr>
          </a:solidFill>
          <a:ln/>
        </p:spPr>
        <p:txBody>
          <a:bodyPr/>
          <a:lstStyle/>
          <a:p>
            <a:endParaRPr lang="ru-RU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348389" y="4253746"/>
            <a:ext cx="9933503" cy="24995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6561"/>
              </a:lnSpc>
              <a:buNone/>
            </a:pPr>
            <a:r>
              <a:rPr lang="en-US" sz="5249" b="1" kern="0" spc="-105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Система контроля целостности данных с помощью хэш-функций</a:t>
            </a:r>
            <a:endParaRPr lang="en-US" sz="5249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719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ru-RU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71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654510" y="266461"/>
            <a:ext cx="5321260" cy="4962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908"/>
              </a:lnSpc>
              <a:buNone/>
            </a:pPr>
            <a:r>
              <a:rPr lang="en-US" sz="4000" b="1" kern="0" spc="-63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Программная реализация</a:t>
            </a:r>
            <a:endParaRPr lang="en-US" sz="4000" dirty="0"/>
          </a:p>
        </p:txBody>
      </p:sp>
      <p:sp>
        <p:nvSpPr>
          <p:cNvPr id="6" name="Shape 2"/>
          <p:cNvSpPr/>
          <p:nvPr/>
        </p:nvSpPr>
        <p:spPr>
          <a:xfrm>
            <a:off x="7299246" y="1171099"/>
            <a:ext cx="31671" cy="6621899"/>
          </a:xfrm>
          <a:prstGeom prst="roundRect">
            <a:avLst>
              <a:gd name="adj" fmla="val 225659"/>
            </a:avLst>
          </a:prstGeom>
          <a:solidFill>
            <a:srgbClr val="D6BADD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7" name="Shape 3"/>
          <p:cNvSpPr/>
          <p:nvPr/>
        </p:nvSpPr>
        <p:spPr>
          <a:xfrm>
            <a:off x="7136428" y="1295162"/>
            <a:ext cx="357307" cy="357307"/>
          </a:xfrm>
          <a:prstGeom prst="roundRect">
            <a:avLst>
              <a:gd name="adj" fmla="val 20002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8" name="Text 4"/>
          <p:cNvSpPr/>
          <p:nvPr/>
        </p:nvSpPr>
        <p:spPr>
          <a:xfrm>
            <a:off x="7249656" y="1324928"/>
            <a:ext cx="130731" cy="29777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45"/>
              </a:lnSpc>
              <a:buNone/>
            </a:pPr>
            <a:r>
              <a:rPr lang="en-US" sz="1876" b="1" kern="0" spc="-38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1</a:t>
            </a:r>
            <a:endParaRPr lang="en-US" sz="1876" dirty="0"/>
          </a:p>
        </p:txBody>
      </p:sp>
      <p:sp>
        <p:nvSpPr>
          <p:cNvPr id="9" name="Text 5"/>
          <p:cNvSpPr/>
          <p:nvPr/>
        </p:nvSpPr>
        <p:spPr>
          <a:xfrm>
            <a:off x="4599623" y="1329809"/>
            <a:ext cx="2397919" cy="248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1954"/>
              </a:lnSpc>
              <a:buNone/>
            </a:pPr>
            <a:r>
              <a:rPr lang="en-US" sz="1563" b="1" kern="0" spc="-31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Окно для выбора папки</a:t>
            </a:r>
            <a:endParaRPr lang="en-US" sz="1563" dirty="0"/>
          </a:p>
        </p:txBody>
      </p:sp>
      <p:sp>
        <p:nvSpPr>
          <p:cNvPr id="10" name="Text 6"/>
          <p:cNvSpPr/>
          <p:nvPr/>
        </p:nvSpPr>
        <p:spPr>
          <a:xfrm>
            <a:off x="3765113" y="1673066"/>
            <a:ext cx="3232428" cy="127039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001"/>
              </a:lnSpc>
              <a:buNone/>
            </a:pPr>
            <a:r>
              <a:rPr lang="en-US" sz="1251" kern="0" spc="-2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Сразу после запуска программы мы видим диалоговое окно проводника, которое позволяет пользователю выбрать папку на своем компьютере для проверки целостности файлов.</a:t>
            </a:r>
            <a:endParaRPr lang="en-US" sz="1251" dirty="0"/>
          </a:p>
        </p:txBody>
      </p:sp>
      <p:sp>
        <p:nvSpPr>
          <p:cNvPr id="11" name="Shape 7"/>
          <p:cNvSpPr/>
          <p:nvPr/>
        </p:nvSpPr>
        <p:spPr>
          <a:xfrm>
            <a:off x="7136428" y="2089071"/>
            <a:ext cx="357307" cy="357307"/>
          </a:xfrm>
          <a:prstGeom prst="roundRect">
            <a:avLst>
              <a:gd name="adj" fmla="val 20002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12" name="Text 8"/>
          <p:cNvSpPr/>
          <p:nvPr/>
        </p:nvSpPr>
        <p:spPr>
          <a:xfrm>
            <a:off x="7249656" y="2118836"/>
            <a:ext cx="130731" cy="29777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45"/>
              </a:lnSpc>
              <a:buNone/>
            </a:pPr>
            <a:r>
              <a:rPr lang="en-US" sz="1876" b="1" kern="0" spc="-38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2</a:t>
            </a:r>
            <a:endParaRPr lang="en-US" sz="1876" dirty="0"/>
          </a:p>
        </p:txBody>
      </p:sp>
      <p:sp>
        <p:nvSpPr>
          <p:cNvPr id="13" name="Text 9"/>
          <p:cNvSpPr/>
          <p:nvPr/>
        </p:nvSpPr>
        <p:spPr>
          <a:xfrm>
            <a:off x="7632621" y="2123718"/>
            <a:ext cx="1985129" cy="248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54"/>
              </a:lnSpc>
              <a:buNone/>
            </a:pPr>
            <a:r>
              <a:rPr lang="en-US" sz="1563" b="1" kern="0" spc="-31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Распаковка папки</a:t>
            </a:r>
            <a:endParaRPr lang="en-US" sz="1563" dirty="0"/>
          </a:p>
        </p:txBody>
      </p:sp>
      <p:sp>
        <p:nvSpPr>
          <p:cNvPr id="14" name="Text 10"/>
          <p:cNvSpPr/>
          <p:nvPr/>
        </p:nvSpPr>
        <p:spPr>
          <a:xfrm>
            <a:off x="7632621" y="2466975"/>
            <a:ext cx="3232547" cy="11481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001"/>
              </a:lnSpc>
              <a:buNone/>
            </a:pPr>
            <a:r>
              <a:rPr lang="en-US" sz="1251" kern="0" spc="-2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Путь к выбранной папке передается в функцию для вычисления целостности. Далее анализируется каждый файл из </a:t>
            </a:r>
            <a:r>
              <a:rPr lang="en-US" sz="1251" kern="0" spc="-25" dirty="0" err="1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папки</a:t>
            </a:r>
            <a:r>
              <a:rPr lang="ru-RU" sz="1251" kern="0" spc="-2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и подпапок. </a:t>
            </a:r>
            <a:endParaRPr lang="en-US" sz="1251" dirty="0"/>
          </a:p>
        </p:txBody>
      </p:sp>
      <p:sp>
        <p:nvSpPr>
          <p:cNvPr id="15" name="Shape 11"/>
          <p:cNvSpPr/>
          <p:nvPr/>
        </p:nvSpPr>
        <p:spPr>
          <a:xfrm>
            <a:off x="7136428" y="3384947"/>
            <a:ext cx="357307" cy="357307"/>
          </a:xfrm>
          <a:prstGeom prst="roundRect">
            <a:avLst>
              <a:gd name="adj" fmla="val 20002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16" name="Text 12"/>
          <p:cNvSpPr/>
          <p:nvPr/>
        </p:nvSpPr>
        <p:spPr>
          <a:xfrm>
            <a:off x="7249656" y="3414713"/>
            <a:ext cx="130731" cy="29777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45"/>
              </a:lnSpc>
              <a:buNone/>
            </a:pPr>
            <a:r>
              <a:rPr lang="en-US" sz="1876" b="1" kern="0" spc="-38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3</a:t>
            </a:r>
            <a:endParaRPr lang="en-US" sz="1876" dirty="0"/>
          </a:p>
        </p:txBody>
      </p:sp>
      <p:sp>
        <p:nvSpPr>
          <p:cNvPr id="17" name="Text 13"/>
          <p:cNvSpPr/>
          <p:nvPr/>
        </p:nvSpPr>
        <p:spPr>
          <a:xfrm>
            <a:off x="5012412" y="3419594"/>
            <a:ext cx="1985129" cy="248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1954"/>
              </a:lnSpc>
              <a:buNone/>
            </a:pPr>
            <a:r>
              <a:rPr lang="en-US" sz="1563" b="1" kern="0" spc="-31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Sha-256 </a:t>
            </a:r>
            <a:endParaRPr lang="en-US" sz="1563" dirty="0"/>
          </a:p>
        </p:txBody>
      </p:sp>
      <p:sp>
        <p:nvSpPr>
          <p:cNvPr id="18" name="Text 14"/>
          <p:cNvSpPr/>
          <p:nvPr/>
        </p:nvSpPr>
        <p:spPr>
          <a:xfrm>
            <a:off x="3765113" y="3762851"/>
            <a:ext cx="3232428" cy="76223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001"/>
              </a:lnSpc>
              <a:buNone/>
            </a:pPr>
            <a:r>
              <a:rPr lang="en-US" sz="1251" kern="0" spc="-2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Содержимое файла передается в функцию для вычисления хеша sha-256 согласно описанному алгоритму .</a:t>
            </a:r>
            <a:endParaRPr lang="en-US" sz="1251" dirty="0"/>
          </a:p>
        </p:txBody>
      </p:sp>
      <p:sp>
        <p:nvSpPr>
          <p:cNvPr id="19" name="Shape 15"/>
          <p:cNvSpPr/>
          <p:nvPr/>
        </p:nvSpPr>
        <p:spPr>
          <a:xfrm>
            <a:off x="7136428" y="4175760"/>
            <a:ext cx="357307" cy="357307"/>
          </a:xfrm>
          <a:prstGeom prst="roundRect">
            <a:avLst>
              <a:gd name="adj" fmla="val 20002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20" name="Text 16"/>
          <p:cNvSpPr/>
          <p:nvPr/>
        </p:nvSpPr>
        <p:spPr>
          <a:xfrm>
            <a:off x="7249656" y="4205526"/>
            <a:ext cx="130731" cy="29777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45"/>
              </a:lnSpc>
              <a:buNone/>
            </a:pPr>
            <a:r>
              <a:rPr lang="en-US" sz="1876" b="1" kern="0" spc="-38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4</a:t>
            </a:r>
            <a:endParaRPr lang="en-US" sz="1876" dirty="0"/>
          </a:p>
        </p:txBody>
      </p:sp>
      <p:sp>
        <p:nvSpPr>
          <p:cNvPr id="21" name="Text 17"/>
          <p:cNvSpPr/>
          <p:nvPr/>
        </p:nvSpPr>
        <p:spPr>
          <a:xfrm>
            <a:off x="7632621" y="4210407"/>
            <a:ext cx="2299335" cy="248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54"/>
              </a:lnSpc>
              <a:buNone/>
            </a:pPr>
            <a:r>
              <a:rPr lang="en-US" sz="1563" b="1" kern="0" spc="-31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Проверка целостности</a:t>
            </a:r>
            <a:endParaRPr lang="en-US" sz="1563" dirty="0"/>
          </a:p>
        </p:txBody>
      </p:sp>
      <p:sp>
        <p:nvSpPr>
          <p:cNvPr id="22" name="Text 18"/>
          <p:cNvSpPr/>
          <p:nvPr/>
        </p:nvSpPr>
        <p:spPr>
          <a:xfrm>
            <a:off x="7632621" y="4553664"/>
            <a:ext cx="3232547" cy="5081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001"/>
              </a:lnSpc>
              <a:buNone/>
            </a:pPr>
            <a:r>
              <a:rPr lang="en-US" sz="1251" kern="0" spc="-2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На данном шаге анализируется значение хеша для каждого из файлов:</a:t>
            </a:r>
            <a:endParaRPr lang="en-US" sz="1251" dirty="0"/>
          </a:p>
        </p:txBody>
      </p:sp>
      <p:sp>
        <p:nvSpPr>
          <p:cNvPr id="23" name="Text 19"/>
          <p:cNvSpPr/>
          <p:nvPr/>
        </p:nvSpPr>
        <p:spPr>
          <a:xfrm>
            <a:off x="7632621" y="5157073"/>
            <a:ext cx="3232547" cy="76223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001"/>
              </a:lnSpc>
              <a:buNone/>
            </a:pPr>
            <a:r>
              <a:rPr lang="en-US" sz="1251" kern="0" spc="-2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Если хеш совпадает с сохраненным, программа выводит сообщение о том, что целостность файла подтверждена.</a:t>
            </a:r>
            <a:endParaRPr lang="en-US" sz="1251" dirty="0"/>
          </a:p>
        </p:txBody>
      </p:sp>
      <p:sp>
        <p:nvSpPr>
          <p:cNvPr id="24" name="Text 20"/>
          <p:cNvSpPr/>
          <p:nvPr/>
        </p:nvSpPr>
        <p:spPr>
          <a:xfrm>
            <a:off x="7632621" y="6014561"/>
            <a:ext cx="3232547" cy="76223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001"/>
              </a:lnSpc>
              <a:buNone/>
            </a:pPr>
            <a:r>
              <a:rPr lang="en-US" sz="1251" kern="0" spc="-2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Если хеш не совпадает, программа выводит сообщение о том, что целостность файла нарушена.</a:t>
            </a:r>
            <a:endParaRPr lang="en-US" sz="1251" dirty="0"/>
          </a:p>
        </p:txBody>
      </p:sp>
      <p:sp>
        <p:nvSpPr>
          <p:cNvPr id="25" name="Text 21"/>
          <p:cNvSpPr/>
          <p:nvPr/>
        </p:nvSpPr>
        <p:spPr>
          <a:xfrm>
            <a:off x="7632621" y="6872049"/>
            <a:ext cx="3232547" cy="76223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001"/>
              </a:lnSpc>
              <a:buNone/>
            </a:pPr>
            <a:r>
              <a:rPr lang="en-US" sz="1251" kern="0" spc="-2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Если для файла ранее не был сохранен хеш, программа выводит сообщение о том, что это новый файл, и указывает его вычисленный хеш.</a:t>
            </a:r>
            <a:endParaRPr lang="en-US" sz="1251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3" name="Shape 2">
            <a:extLst>
              <a:ext uri="{FF2B5EF4-FFF2-40B4-BE49-F238E27FC236}">
                <a16:creationId xmlns:a16="http://schemas.microsoft.com/office/drawing/2014/main" id="{B9963B27-FF99-9F64-CC1B-7CFBC567B88B}"/>
              </a:ext>
            </a:extLst>
          </p:cNvPr>
          <p:cNvSpPr/>
          <p:nvPr/>
        </p:nvSpPr>
        <p:spPr>
          <a:xfrm>
            <a:off x="7578004" y="1596913"/>
            <a:ext cx="6695208" cy="6064627"/>
          </a:xfrm>
          <a:prstGeom prst="roundRect">
            <a:avLst>
              <a:gd name="adj" fmla="val 3161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27" name="Shape 2">
            <a:extLst>
              <a:ext uri="{FF2B5EF4-FFF2-40B4-BE49-F238E27FC236}">
                <a16:creationId xmlns:a16="http://schemas.microsoft.com/office/drawing/2014/main" id="{27F8C2D1-C552-B10E-00EA-D8300D83AED5}"/>
              </a:ext>
            </a:extLst>
          </p:cNvPr>
          <p:cNvSpPr/>
          <p:nvPr/>
        </p:nvSpPr>
        <p:spPr>
          <a:xfrm>
            <a:off x="355225" y="1596912"/>
            <a:ext cx="6695208" cy="6064627"/>
          </a:xfrm>
          <a:prstGeom prst="roundRect">
            <a:avLst>
              <a:gd name="adj" fmla="val 3161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5" name="Text 1"/>
          <p:cNvSpPr/>
          <p:nvPr/>
        </p:nvSpPr>
        <p:spPr>
          <a:xfrm>
            <a:off x="5370969" y="386335"/>
            <a:ext cx="3888462" cy="4860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827"/>
              </a:lnSpc>
              <a:buNone/>
            </a:pPr>
            <a:r>
              <a:rPr lang="en-US" sz="4000" b="1" kern="0" spc="-61" dirty="0" err="1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Примеры</a:t>
            </a:r>
            <a:r>
              <a:rPr lang="en-US" sz="4000" b="1" kern="0" spc="-61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 работы</a:t>
            </a:r>
            <a:endParaRPr lang="en-US" sz="4000" dirty="0"/>
          </a:p>
        </p:txBody>
      </p:sp>
      <p:sp>
        <p:nvSpPr>
          <p:cNvPr id="10" name="Text 4"/>
          <p:cNvSpPr/>
          <p:nvPr/>
        </p:nvSpPr>
        <p:spPr>
          <a:xfrm>
            <a:off x="2430213" y="1947279"/>
            <a:ext cx="2816486" cy="35918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2400" b="1" kern="0" spc="-31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Создание файлов</a:t>
            </a:r>
            <a:endParaRPr lang="en-US" sz="2400" dirty="0"/>
          </a:p>
        </p:txBody>
      </p:sp>
      <p:sp>
        <p:nvSpPr>
          <p:cNvPr id="11" name="Text 5"/>
          <p:cNvSpPr/>
          <p:nvPr/>
        </p:nvSpPr>
        <p:spPr>
          <a:xfrm>
            <a:off x="498950" y="2657091"/>
            <a:ext cx="6706530" cy="163904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2000" kern="0" spc="-2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Поскольку алгоритм хеширования SHA-256 применяется к байтам, составляющим содержимое файла, программа вычисляет хеш для любого типа файла: текстовых, изображений, аудио, видео и так далее.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3838456" y="4829413"/>
            <a:ext cx="2162294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60"/>
              </a:lnSpc>
              <a:buNone/>
            </a:pPr>
            <a:endParaRPr lang="en-US" sz="1225" dirty="0"/>
          </a:p>
        </p:txBody>
      </p:sp>
      <p:sp>
        <p:nvSpPr>
          <p:cNvPr id="14" name="Text 7"/>
          <p:cNvSpPr/>
          <p:nvPr/>
        </p:nvSpPr>
        <p:spPr>
          <a:xfrm>
            <a:off x="8470332" y="1947279"/>
            <a:ext cx="6423854" cy="4860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2400" b="1" kern="0" spc="-31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Сохранение хеша для новых файлов</a:t>
            </a:r>
            <a:endParaRPr lang="en-US" sz="2400" dirty="0"/>
          </a:p>
        </p:txBody>
      </p:sp>
      <p:sp>
        <p:nvSpPr>
          <p:cNvPr id="15" name="Text 8"/>
          <p:cNvSpPr/>
          <p:nvPr/>
        </p:nvSpPr>
        <p:spPr>
          <a:xfrm>
            <a:off x="7645394" y="2643069"/>
            <a:ext cx="6674913" cy="12436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2000" kern="0" spc="-2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После обработки файлов появляется консольное окно с результатом - хешем для каждого файла, после чего хеш сохраняется в json файл</a:t>
            </a:r>
            <a:endParaRPr lang="en-US" sz="2000" dirty="0"/>
          </a:p>
        </p:txBody>
      </p:sp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BA45E672-4EE9-A990-4058-DDBA8E3293F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538" b="8017"/>
          <a:stretch/>
        </p:blipFill>
        <p:spPr>
          <a:xfrm>
            <a:off x="1877353" y="4287247"/>
            <a:ext cx="3650952" cy="2427287"/>
          </a:xfrm>
          <a:prstGeom prst="rect">
            <a:avLst/>
          </a:prstGeom>
        </p:spPr>
      </p:pic>
      <p:pic>
        <p:nvPicPr>
          <p:cNvPr id="30" name="Рисунок 29">
            <a:extLst>
              <a:ext uri="{FF2B5EF4-FFF2-40B4-BE49-F238E27FC236}">
                <a16:creationId xmlns:a16="http://schemas.microsoft.com/office/drawing/2014/main" id="{72C05027-3F72-9892-3BE5-E702C322E0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44433" y="4004417"/>
            <a:ext cx="6562350" cy="3539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9384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3" name="Shape 2">
            <a:extLst>
              <a:ext uri="{FF2B5EF4-FFF2-40B4-BE49-F238E27FC236}">
                <a16:creationId xmlns:a16="http://schemas.microsoft.com/office/drawing/2014/main" id="{B9963B27-FF99-9F64-CC1B-7CFBC567B88B}"/>
              </a:ext>
            </a:extLst>
          </p:cNvPr>
          <p:cNvSpPr/>
          <p:nvPr/>
        </p:nvSpPr>
        <p:spPr>
          <a:xfrm>
            <a:off x="7578004" y="1596913"/>
            <a:ext cx="6695208" cy="6064627"/>
          </a:xfrm>
          <a:prstGeom prst="roundRect">
            <a:avLst>
              <a:gd name="adj" fmla="val 3161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27" name="Shape 2">
            <a:extLst>
              <a:ext uri="{FF2B5EF4-FFF2-40B4-BE49-F238E27FC236}">
                <a16:creationId xmlns:a16="http://schemas.microsoft.com/office/drawing/2014/main" id="{27F8C2D1-C552-B10E-00EA-D8300D83AED5}"/>
              </a:ext>
            </a:extLst>
          </p:cNvPr>
          <p:cNvSpPr/>
          <p:nvPr/>
        </p:nvSpPr>
        <p:spPr>
          <a:xfrm>
            <a:off x="355225" y="1596912"/>
            <a:ext cx="6695208" cy="6064627"/>
          </a:xfrm>
          <a:prstGeom prst="roundRect">
            <a:avLst>
              <a:gd name="adj" fmla="val 3161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5" name="Text 1"/>
          <p:cNvSpPr/>
          <p:nvPr/>
        </p:nvSpPr>
        <p:spPr>
          <a:xfrm>
            <a:off x="5370969" y="386335"/>
            <a:ext cx="3888462" cy="4860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827"/>
              </a:lnSpc>
              <a:buNone/>
            </a:pPr>
            <a:r>
              <a:rPr lang="en-US" sz="4000" b="1" kern="0" spc="-61" dirty="0" err="1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Примеры</a:t>
            </a:r>
            <a:r>
              <a:rPr lang="en-US" sz="4000" b="1" kern="0" spc="-61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 работы</a:t>
            </a:r>
            <a:endParaRPr lang="en-US" sz="4000" dirty="0"/>
          </a:p>
        </p:txBody>
      </p:sp>
      <p:sp>
        <p:nvSpPr>
          <p:cNvPr id="10" name="Text 4"/>
          <p:cNvSpPr/>
          <p:nvPr/>
        </p:nvSpPr>
        <p:spPr>
          <a:xfrm>
            <a:off x="2430213" y="1947279"/>
            <a:ext cx="2816486" cy="35918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2400" b="1" kern="0" spc="-31" dirty="0" err="1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Повторный</a:t>
            </a:r>
            <a:r>
              <a:rPr lang="en-US" sz="2400" b="1" kern="0" spc="-31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 </a:t>
            </a:r>
            <a:r>
              <a:rPr lang="en-US" sz="2400" b="1" kern="0" spc="-31" dirty="0" err="1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запуск</a:t>
            </a:r>
            <a:endParaRPr lang="en-US" sz="2400" dirty="0"/>
          </a:p>
        </p:txBody>
      </p:sp>
      <p:sp>
        <p:nvSpPr>
          <p:cNvPr id="11" name="Text 5"/>
          <p:cNvSpPr/>
          <p:nvPr/>
        </p:nvSpPr>
        <p:spPr>
          <a:xfrm>
            <a:off x="485191" y="2520719"/>
            <a:ext cx="6706530" cy="163904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2000" kern="0" spc="-24" dirty="0" err="1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При</a:t>
            </a:r>
            <a:r>
              <a:rPr lang="en-US" sz="2000" kern="0" spc="-2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2000" kern="0" spc="-24" dirty="0" err="1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повторном</a:t>
            </a:r>
            <a:r>
              <a:rPr lang="en-US" sz="2000" kern="0" spc="-2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2000" kern="0" spc="-24" dirty="0" err="1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запуске</a:t>
            </a:r>
            <a:r>
              <a:rPr lang="en-US" sz="2000" kern="0" spc="-2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- </a:t>
            </a:r>
            <a:r>
              <a:rPr lang="en-US" sz="2000" kern="0" spc="-24" dirty="0" err="1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значения</a:t>
            </a:r>
            <a:r>
              <a:rPr lang="en-US" sz="2000" kern="0" spc="-2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2000" kern="0" spc="-24" dirty="0" err="1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хеша</a:t>
            </a:r>
            <a:r>
              <a:rPr lang="en-US" sz="2000" kern="0" spc="-2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2000" kern="0" spc="-24" dirty="0" err="1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для</a:t>
            </a:r>
            <a:r>
              <a:rPr lang="en-US" sz="2000" kern="0" spc="-2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2000" kern="0" spc="-24" dirty="0" err="1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файлов</a:t>
            </a:r>
            <a:r>
              <a:rPr lang="en-US" sz="2000" kern="0" spc="-2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2000" kern="0" spc="-24" dirty="0" err="1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уже</a:t>
            </a:r>
            <a:r>
              <a:rPr lang="en-US" sz="2000" kern="0" spc="-2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2000" kern="0" spc="-24" dirty="0" err="1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сохранены</a:t>
            </a:r>
            <a:r>
              <a:rPr lang="en-US" sz="2000" kern="0" spc="-2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 Программа </a:t>
            </a:r>
            <a:r>
              <a:rPr lang="en-US" sz="2000" kern="0" spc="-24" dirty="0" err="1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сравнивает</a:t>
            </a:r>
            <a:r>
              <a:rPr lang="en-US" sz="2000" kern="0" spc="-2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2000" kern="0" spc="-24" dirty="0" err="1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эти</a:t>
            </a:r>
            <a:r>
              <a:rPr lang="en-US" sz="2000" kern="0" spc="-2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2000" kern="0" spc="-24" dirty="0" err="1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значения</a:t>
            </a:r>
            <a:r>
              <a:rPr lang="en-US" sz="2000" kern="0" spc="-2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, </a:t>
            </a:r>
            <a:r>
              <a:rPr lang="en-US" sz="2000" kern="0" spc="-24" dirty="0" err="1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они</a:t>
            </a:r>
            <a:r>
              <a:rPr lang="en-US" sz="2000" kern="0" spc="-2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2000" kern="0" spc="-24" dirty="0" err="1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совпадают</a:t>
            </a:r>
            <a:r>
              <a:rPr lang="en-US" sz="2000" kern="0" spc="-2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- </a:t>
            </a:r>
            <a:r>
              <a:rPr lang="en-US" sz="2000" kern="0" spc="-24" dirty="0" err="1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целостность</a:t>
            </a:r>
            <a:r>
              <a:rPr lang="en-US" sz="2000" kern="0" spc="-2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2000" kern="0" spc="-24" dirty="0" err="1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подтверждена</a:t>
            </a:r>
            <a:r>
              <a:rPr lang="en-US" sz="2000" kern="0" spc="-2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3838456" y="4829413"/>
            <a:ext cx="2162294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60"/>
              </a:lnSpc>
              <a:buNone/>
            </a:pPr>
            <a:endParaRPr lang="en-US" sz="1225" dirty="0"/>
          </a:p>
        </p:txBody>
      </p:sp>
      <p:sp>
        <p:nvSpPr>
          <p:cNvPr id="14" name="Text 7"/>
          <p:cNvSpPr/>
          <p:nvPr/>
        </p:nvSpPr>
        <p:spPr>
          <a:xfrm>
            <a:off x="9560074" y="1937170"/>
            <a:ext cx="2731068" cy="4860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2400" b="1" kern="0" spc="-31" dirty="0" err="1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Изменение</a:t>
            </a:r>
            <a:r>
              <a:rPr lang="en-US" sz="2400" b="1" kern="0" spc="-31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 </a:t>
            </a:r>
            <a:r>
              <a:rPr lang="en-US" sz="2400" b="1" kern="0" spc="-31" dirty="0" err="1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файлов</a:t>
            </a:r>
            <a:endParaRPr lang="en-US" sz="2400" dirty="0"/>
          </a:p>
        </p:txBody>
      </p:sp>
      <p:sp>
        <p:nvSpPr>
          <p:cNvPr id="15" name="Text 8"/>
          <p:cNvSpPr/>
          <p:nvPr/>
        </p:nvSpPr>
        <p:spPr>
          <a:xfrm>
            <a:off x="7645394" y="2423183"/>
            <a:ext cx="6674913" cy="12436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2000" kern="0" spc="-24" dirty="0" err="1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Изменим</a:t>
            </a:r>
            <a:r>
              <a:rPr lang="en-US" sz="2000" kern="0" spc="-2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2000" kern="0" spc="-24" dirty="0" err="1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содержимое</a:t>
            </a:r>
            <a:r>
              <a:rPr lang="en-US" sz="2000" kern="0" spc="-2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2000" kern="0" spc="-24" dirty="0" err="1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файлов</a:t>
            </a:r>
            <a:r>
              <a:rPr lang="en-US" sz="2000" kern="0" spc="-2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- </a:t>
            </a:r>
            <a:r>
              <a:rPr lang="en-US" sz="2000" kern="0" spc="-24" dirty="0" err="1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обрежем</a:t>
            </a:r>
            <a:r>
              <a:rPr lang="en-US" sz="2000" kern="0" spc="-2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2000" kern="0" spc="-24" dirty="0" err="1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картинку</a:t>
            </a:r>
            <a:r>
              <a:rPr lang="en-US" sz="2000" kern="0" spc="-2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, </a:t>
            </a:r>
            <a:r>
              <a:rPr lang="en-US" sz="2000" kern="0" spc="-24" dirty="0" err="1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отредактируем</a:t>
            </a:r>
            <a:r>
              <a:rPr lang="en-US" sz="2000" kern="0" spc="-2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2000" kern="0" spc="-24" dirty="0" err="1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текст</a:t>
            </a:r>
            <a:r>
              <a:rPr lang="en-US" sz="2000" kern="0" spc="-2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</a:p>
          <a:p>
            <a:pPr>
              <a:lnSpc>
                <a:spcPts val="1960"/>
              </a:lnSpc>
            </a:pPr>
            <a:r>
              <a:rPr lang="en-US" sz="2000" kern="0" spc="-24" dirty="0" err="1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Можно</a:t>
            </a:r>
            <a:r>
              <a:rPr lang="en-US" sz="2000" kern="0" spc="-2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2000" kern="0" spc="-24" dirty="0" err="1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заметить</a:t>
            </a:r>
            <a:r>
              <a:rPr lang="en-US" sz="2000" kern="0" spc="-2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, </a:t>
            </a:r>
            <a:r>
              <a:rPr lang="en-US" sz="2000" kern="0" spc="-24" dirty="0" err="1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что</a:t>
            </a:r>
            <a:r>
              <a:rPr lang="en-US" sz="2000" kern="0" spc="-2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2000" kern="0" spc="-24" dirty="0" err="1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значения</a:t>
            </a:r>
            <a:r>
              <a:rPr lang="en-US" sz="2000" kern="0" spc="-2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2000" kern="0" spc="-24" dirty="0" err="1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хеша</a:t>
            </a:r>
            <a:r>
              <a:rPr lang="ru-RU" sz="2000" kern="0" spc="-2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измененных файлов</a:t>
            </a:r>
            <a:r>
              <a:rPr lang="en-US" sz="2000" kern="0" spc="-2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не </a:t>
            </a:r>
            <a:r>
              <a:rPr lang="en-US" sz="2000" kern="0" spc="-24" dirty="0" err="1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совпадают</a:t>
            </a:r>
            <a:r>
              <a:rPr lang="en-US" sz="2000" kern="0" spc="-2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с </a:t>
            </a:r>
            <a:r>
              <a:rPr lang="en-US" sz="2000" kern="0" spc="-24" dirty="0" err="1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сохраненными</a:t>
            </a:r>
            <a:r>
              <a:rPr lang="en-US" sz="2000" kern="0" spc="-2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- </a:t>
            </a:r>
            <a:r>
              <a:rPr lang="en-US" sz="2000" kern="0" spc="-24" dirty="0" err="1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целостность</a:t>
            </a:r>
            <a:r>
              <a:rPr lang="en-US" sz="2000" kern="0" spc="-2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не </a:t>
            </a:r>
            <a:r>
              <a:rPr lang="en-US" sz="2000" kern="0" spc="-24" dirty="0" err="1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подтверждена</a:t>
            </a:r>
            <a:r>
              <a:rPr lang="en-US" sz="2000" kern="0" spc="-2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  </a:t>
            </a:r>
            <a:endParaRPr lang="en-US" sz="2000" dirty="0"/>
          </a:p>
          <a:p>
            <a:pPr marL="0" indent="0" algn="l">
              <a:lnSpc>
                <a:spcPts val="1960"/>
              </a:lnSpc>
              <a:buNone/>
            </a:pPr>
            <a:endParaRPr lang="en-US" sz="20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0C0B280-9838-35E5-3046-47CC76BA575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16"/>
          <a:stretch/>
        </p:blipFill>
        <p:spPr>
          <a:xfrm>
            <a:off x="386126" y="3482439"/>
            <a:ext cx="6633405" cy="233307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E580F79-7F4A-670F-23D5-23BEE8A676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5225" y="6028799"/>
            <a:ext cx="6664306" cy="1292496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080C902-FAFF-F576-055F-2021FA0A8B0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46731" y="3809535"/>
            <a:ext cx="5272237" cy="3630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5769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ru-RU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1976" y="753428"/>
            <a:ext cx="7552849" cy="15912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4177"/>
              </a:lnSpc>
              <a:buNone/>
            </a:pPr>
            <a:r>
              <a:rPr lang="ru-RU" sz="3341" b="1" kern="0" spc="-67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Способы применения программы</a:t>
            </a:r>
            <a:endParaRPr lang="en-US" sz="3341" dirty="0"/>
          </a:p>
        </p:txBody>
      </p:sp>
      <p:sp>
        <p:nvSpPr>
          <p:cNvPr id="6" name="Shape 2"/>
          <p:cNvSpPr/>
          <p:nvPr/>
        </p:nvSpPr>
        <p:spPr>
          <a:xfrm>
            <a:off x="6281975" y="1994535"/>
            <a:ext cx="477322" cy="477322"/>
          </a:xfrm>
          <a:prstGeom prst="roundRect">
            <a:avLst>
              <a:gd name="adj" fmla="val 20003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7" name="Text 3"/>
          <p:cNvSpPr/>
          <p:nvPr/>
        </p:nvSpPr>
        <p:spPr>
          <a:xfrm>
            <a:off x="6433304" y="2010490"/>
            <a:ext cx="174665" cy="39778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133"/>
              </a:lnSpc>
              <a:buNone/>
            </a:pPr>
            <a:r>
              <a:rPr lang="en-US" sz="2506" b="1" kern="0" spc="-5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1</a:t>
            </a:r>
            <a:endParaRPr lang="en-US" sz="2506" dirty="0"/>
          </a:p>
        </p:txBody>
      </p:sp>
      <p:sp>
        <p:nvSpPr>
          <p:cNvPr id="8" name="Text 4"/>
          <p:cNvSpPr/>
          <p:nvPr/>
        </p:nvSpPr>
        <p:spPr>
          <a:xfrm>
            <a:off x="6971467" y="2040314"/>
            <a:ext cx="3390781" cy="33158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10"/>
              </a:lnSpc>
              <a:buNone/>
            </a:pPr>
            <a:r>
              <a:rPr lang="ru-RU" sz="2088" b="1" kern="0" spc="-42" dirty="0">
                <a:solidFill>
                  <a:srgbClr val="272525"/>
                </a:solidFill>
                <a:ea typeface="adonis-web" pitchFamily="34" charset="-122"/>
              </a:rPr>
              <a:t>Проверка целостности важных системных файлов </a:t>
            </a:r>
            <a:endParaRPr lang="en-US" sz="2088" dirty="0"/>
          </a:p>
        </p:txBody>
      </p:sp>
      <p:sp>
        <p:nvSpPr>
          <p:cNvPr id="9" name="Text 5"/>
          <p:cNvSpPr/>
          <p:nvPr/>
        </p:nvSpPr>
        <p:spPr>
          <a:xfrm>
            <a:off x="6971467" y="2519392"/>
            <a:ext cx="6863358" cy="101834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73"/>
              </a:lnSpc>
              <a:buNone/>
            </a:pPr>
            <a:r>
              <a:rPr lang="ru-RU" sz="1671" kern="0" spc="-33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Программа может использоваться администраторами систем для мониторинга целостности важных системных файлов. Например, они могут указать папку, содержащую системные файлы, и периодически проверять их на изменения, чтобы обнаружить несанкционированные модификации, которые могут указывать на взлом или вредоносную активность.</a:t>
            </a:r>
            <a:endParaRPr lang="en-US" sz="1671" dirty="0"/>
          </a:p>
        </p:txBody>
      </p:sp>
      <p:sp>
        <p:nvSpPr>
          <p:cNvPr id="10" name="Shape 6"/>
          <p:cNvSpPr/>
          <p:nvPr/>
        </p:nvSpPr>
        <p:spPr>
          <a:xfrm>
            <a:off x="6281976" y="4677013"/>
            <a:ext cx="477322" cy="477322"/>
          </a:xfrm>
          <a:prstGeom prst="roundRect">
            <a:avLst>
              <a:gd name="adj" fmla="val 20003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11" name="Text 7"/>
          <p:cNvSpPr/>
          <p:nvPr/>
        </p:nvSpPr>
        <p:spPr>
          <a:xfrm>
            <a:off x="6433304" y="4716780"/>
            <a:ext cx="174665" cy="39778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133"/>
              </a:lnSpc>
              <a:buNone/>
            </a:pPr>
            <a:r>
              <a:rPr lang="en-US" sz="2506" b="1" kern="0" spc="-5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2</a:t>
            </a:r>
            <a:endParaRPr lang="en-US" sz="2506" dirty="0"/>
          </a:p>
        </p:txBody>
      </p:sp>
      <p:sp>
        <p:nvSpPr>
          <p:cNvPr id="12" name="Text 8"/>
          <p:cNvSpPr/>
          <p:nvPr/>
        </p:nvSpPr>
        <p:spPr>
          <a:xfrm>
            <a:off x="6971467" y="4757975"/>
            <a:ext cx="4615696" cy="3963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10"/>
              </a:lnSpc>
              <a:buNone/>
            </a:pPr>
            <a:r>
              <a:rPr lang="ru-RU" sz="2088" b="1" kern="0" spc="-42" dirty="0">
                <a:solidFill>
                  <a:srgbClr val="272525"/>
                </a:solidFill>
                <a:ea typeface="adonis-web" pitchFamily="34" charset="-122"/>
              </a:rPr>
              <a:t>Нахождение </a:t>
            </a:r>
            <a:r>
              <a:rPr lang="ru-RU" sz="2088" b="1" kern="0" spc="-42" dirty="0" err="1">
                <a:solidFill>
                  <a:srgbClr val="272525"/>
                </a:solidFill>
                <a:ea typeface="adonis-web" pitchFamily="34" charset="-122"/>
              </a:rPr>
              <a:t>хеша</a:t>
            </a:r>
            <a:r>
              <a:rPr lang="ru-RU" sz="2088" b="1" kern="0" spc="-42" dirty="0">
                <a:solidFill>
                  <a:srgbClr val="272525"/>
                </a:solidFill>
                <a:ea typeface="adonis-web" pitchFamily="34" charset="-122"/>
              </a:rPr>
              <a:t> для отправки файла</a:t>
            </a:r>
            <a:endParaRPr lang="en-US" sz="2088" dirty="0"/>
          </a:p>
        </p:txBody>
      </p:sp>
      <p:sp>
        <p:nvSpPr>
          <p:cNvPr id="13" name="Text 9"/>
          <p:cNvSpPr/>
          <p:nvPr/>
        </p:nvSpPr>
        <p:spPr>
          <a:xfrm>
            <a:off x="6971467" y="5208746"/>
            <a:ext cx="6863358" cy="67889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73"/>
              </a:lnSpc>
              <a:buNone/>
            </a:pPr>
            <a:r>
              <a:rPr lang="ru-RU" sz="1671" dirty="0"/>
              <a:t>Перед отправкой файла пользователь может подсчитать его </a:t>
            </a:r>
            <a:r>
              <a:rPr lang="ru-RU" sz="1671" dirty="0" err="1"/>
              <a:t>хеш</a:t>
            </a:r>
            <a:r>
              <a:rPr lang="ru-RU" sz="1671" dirty="0"/>
              <a:t> для передачи получателю.</a:t>
            </a:r>
            <a:endParaRPr lang="en-US" sz="1671" dirty="0"/>
          </a:p>
        </p:txBody>
      </p:sp>
      <p:sp>
        <p:nvSpPr>
          <p:cNvPr id="14" name="Shape 10"/>
          <p:cNvSpPr/>
          <p:nvPr/>
        </p:nvSpPr>
        <p:spPr>
          <a:xfrm>
            <a:off x="6281976" y="6265545"/>
            <a:ext cx="477322" cy="477322"/>
          </a:xfrm>
          <a:prstGeom prst="roundRect">
            <a:avLst>
              <a:gd name="adj" fmla="val 20003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15" name="Text 11"/>
          <p:cNvSpPr/>
          <p:nvPr/>
        </p:nvSpPr>
        <p:spPr>
          <a:xfrm>
            <a:off x="6433304" y="6305312"/>
            <a:ext cx="174665" cy="39778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133"/>
              </a:lnSpc>
              <a:buNone/>
            </a:pPr>
            <a:r>
              <a:rPr lang="en-US" sz="2506" b="1" kern="0" spc="-5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3</a:t>
            </a:r>
            <a:endParaRPr lang="en-US" sz="2506" dirty="0"/>
          </a:p>
        </p:txBody>
      </p:sp>
      <p:sp>
        <p:nvSpPr>
          <p:cNvPr id="16" name="Text 12"/>
          <p:cNvSpPr/>
          <p:nvPr/>
        </p:nvSpPr>
        <p:spPr>
          <a:xfrm>
            <a:off x="6971467" y="6338411"/>
            <a:ext cx="3080861" cy="33158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10"/>
              </a:lnSpc>
              <a:buNone/>
            </a:pPr>
            <a:r>
              <a:rPr lang="ru-RU" sz="2088" b="1" kern="0" spc="-42" dirty="0">
                <a:solidFill>
                  <a:srgbClr val="272525"/>
                </a:solidFill>
                <a:ea typeface="adonis-web" pitchFamily="34" charset="-122"/>
              </a:rPr>
              <a:t>Проверка загруженных файлов</a:t>
            </a:r>
            <a:endParaRPr lang="en-US" sz="2088" dirty="0"/>
          </a:p>
        </p:txBody>
      </p:sp>
      <p:sp>
        <p:nvSpPr>
          <p:cNvPr id="17" name="Text 13"/>
          <p:cNvSpPr/>
          <p:nvPr/>
        </p:nvSpPr>
        <p:spPr>
          <a:xfrm>
            <a:off x="6971467" y="6797277"/>
            <a:ext cx="6863358" cy="123944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73"/>
              </a:lnSpc>
              <a:buNone/>
            </a:pPr>
            <a:r>
              <a:rPr lang="ru-RU" sz="1671" kern="0" spc="-33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При скачивании файлов могут передаваться </a:t>
            </a:r>
            <a:r>
              <a:rPr lang="ru-RU" sz="1671" kern="0" spc="-33" dirty="0" err="1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хеш</a:t>
            </a:r>
            <a:r>
              <a:rPr lang="ru-RU" sz="1671" kern="0" spc="-33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значения. Тогда получатель может записаться хеш-значение в </a:t>
            </a:r>
            <a:r>
              <a:rPr lang="en-US" sz="1671" kern="0" spc="-33" dirty="0" err="1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json</a:t>
            </a:r>
            <a:r>
              <a:rPr lang="en-US" sz="1671" kern="0" spc="-33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-</a:t>
            </a:r>
            <a:r>
              <a:rPr lang="ru-RU" sz="1671" kern="0" spc="-33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файл и проверить скаченный файл на целостность.</a:t>
            </a:r>
            <a:endParaRPr lang="en-US" sz="1671" dirty="0"/>
          </a:p>
        </p:txBody>
      </p:sp>
    </p:spTree>
    <p:extLst>
      <p:ext uri="{BB962C8B-B14F-4D97-AF65-F5344CB8AC3E}">
        <p14:creationId xmlns:p14="http://schemas.microsoft.com/office/powerpoint/2010/main" val="8349107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F2F2">
              <a:alpha val="75000"/>
            </a:srgbClr>
          </a:solidFill>
          <a:ln/>
        </p:spPr>
        <p:txBody>
          <a:bodyPr/>
          <a:lstStyle/>
          <a:p>
            <a:endParaRPr lang="ru-RU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1"/>
            <a:ext cx="14630400" cy="327898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537591" y="3602950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Заключение 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2348389" y="4773454"/>
            <a:ext cx="9933503" cy="22988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В современном мире, где данные играют ключевую роль в </a:t>
            </a:r>
            <a:r>
              <a:rPr lang="en-US" sz="1750" kern="0" spc="-35" dirty="0" err="1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повседневной</a:t>
            </a: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жизни</a:t>
            </a: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, обеспечение их целостности </a:t>
            </a:r>
            <a:r>
              <a:rPr lang="en-US" sz="1750" kern="0" spc="-35" dirty="0" err="1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является</a:t>
            </a: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ru-RU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очень важной</a:t>
            </a: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задачей. Алгоритмы хэширования, такие как SHA-256, предоставляют надежный способ контроля целостности данных.  Широкое применение  данного алгоритма в криптографии, цифровой подписи, а также в системах проверки целостности файлов делает его важным инструментом для защиты информации от несанкционированных изменений и вмешательства. 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21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ru-RU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321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407444" y="603766"/>
            <a:ext cx="9815393" cy="137207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5402"/>
              </a:lnSpc>
              <a:buNone/>
            </a:pPr>
            <a:r>
              <a:rPr lang="en-US" sz="4322" b="1" kern="0" spc="-86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Понятие системы контроля целостности данных</a:t>
            </a:r>
            <a:endParaRPr lang="en-US" sz="4322" dirty="0"/>
          </a:p>
        </p:txBody>
      </p:sp>
      <p:sp>
        <p:nvSpPr>
          <p:cNvPr id="6" name="Text 2"/>
          <p:cNvSpPr/>
          <p:nvPr/>
        </p:nvSpPr>
        <p:spPr>
          <a:xfrm>
            <a:off x="2407444" y="2305169"/>
            <a:ext cx="9815393" cy="140493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66"/>
              </a:lnSpc>
              <a:buNone/>
            </a:pPr>
            <a:r>
              <a:rPr lang="en-US" sz="1729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1729" b="1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Система контроля целостности данных</a:t>
            </a:r>
            <a:r>
              <a:rPr lang="en-US" sz="1729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1729" b="1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(СКДЦ)</a:t>
            </a:r>
            <a:r>
              <a:rPr lang="en-US" sz="1729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— это механизм, необходимый для отслеживания неизменности файлов, документов, конфигурации оборудования и других сущностей, которые находятся на компьютере или сервере. Этот механизм обеспечивает защиту от модификации и искажения данных на протяжении всего их жизненного цикла.</a:t>
            </a:r>
            <a:endParaRPr lang="en-US" sz="1729" dirty="0"/>
          </a:p>
        </p:txBody>
      </p:sp>
      <p:sp>
        <p:nvSpPr>
          <p:cNvPr id="7" name="Text 3"/>
          <p:cNvSpPr/>
          <p:nvPr/>
        </p:nvSpPr>
        <p:spPr>
          <a:xfrm>
            <a:off x="2407444" y="3957042"/>
            <a:ext cx="9815393" cy="35123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66"/>
              </a:lnSpc>
              <a:buNone/>
            </a:pPr>
            <a:r>
              <a:rPr lang="en-US" sz="1729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Основные аспекты СКЦД:</a:t>
            </a:r>
            <a:endParaRPr lang="en-US" sz="1729" dirty="0"/>
          </a:p>
        </p:txBody>
      </p:sp>
      <p:sp>
        <p:nvSpPr>
          <p:cNvPr id="8" name="Text 4"/>
          <p:cNvSpPr/>
          <p:nvPr/>
        </p:nvSpPr>
        <p:spPr>
          <a:xfrm>
            <a:off x="2758678" y="4555212"/>
            <a:ext cx="9464159" cy="10537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66"/>
              </a:lnSpc>
              <a:buSzPct val="100000"/>
              <a:buFont typeface="+mj-lt"/>
              <a:buAutoNum type="arabicPeriod"/>
            </a:pPr>
            <a:r>
              <a:rPr lang="en-US" sz="1729" b="1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Целостность данных</a:t>
            </a:r>
            <a:r>
              <a:rPr lang="en-US" sz="1729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СКЦД следит за целостностью записей, связей между таблицами и правильностью значений полей. Она предотвращает случайные или злонамеренные изменения данных.</a:t>
            </a:r>
            <a:endParaRPr lang="en-US" sz="1729" dirty="0"/>
          </a:p>
        </p:txBody>
      </p:sp>
      <p:sp>
        <p:nvSpPr>
          <p:cNvPr id="9" name="Text 5"/>
          <p:cNvSpPr/>
          <p:nvPr/>
        </p:nvSpPr>
        <p:spPr>
          <a:xfrm>
            <a:off x="2758678" y="5696664"/>
            <a:ext cx="9464159" cy="35123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66"/>
              </a:lnSpc>
              <a:buSzPct val="100000"/>
              <a:buFont typeface="+mj-lt"/>
              <a:buAutoNum type="arabicPeriod" startAt="2"/>
            </a:pPr>
            <a:r>
              <a:rPr lang="en-US" sz="1729" b="1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Защита от несанкционированного доступа</a:t>
            </a:r>
            <a:r>
              <a:rPr lang="en-US" sz="1729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СКЦД обеспечивает контроль доступа к данным.</a:t>
            </a:r>
            <a:endParaRPr lang="en-US" sz="1729" dirty="0"/>
          </a:p>
        </p:txBody>
      </p:sp>
      <p:sp>
        <p:nvSpPr>
          <p:cNvPr id="10" name="Text 6"/>
          <p:cNvSpPr/>
          <p:nvPr/>
        </p:nvSpPr>
        <p:spPr>
          <a:xfrm>
            <a:off x="2758678" y="6135648"/>
            <a:ext cx="9464159" cy="70246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66"/>
              </a:lnSpc>
              <a:buSzPct val="100000"/>
              <a:buFont typeface="+mj-lt"/>
              <a:buAutoNum type="arabicPeriod" startAt="3"/>
            </a:pPr>
            <a:r>
              <a:rPr lang="en-US" sz="1729" b="1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Автоматизация проверок</a:t>
            </a:r>
            <a:r>
              <a:rPr lang="en-US" sz="1729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СКЦД автоматически проверяет целостность данных. Если обнаруживаются нарушения, генерируются предупреждения или аварийные сигналы.</a:t>
            </a:r>
            <a:endParaRPr lang="en-US" sz="1729" dirty="0"/>
          </a:p>
        </p:txBody>
      </p:sp>
      <p:sp>
        <p:nvSpPr>
          <p:cNvPr id="11" name="Text 7"/>
          <p:cNvSpPr/>
          <p:nvPr/>
        </p:nvSpPr>
        <p:spPr>
          <a:xfrm>
            <a:off x="2758678" y="6925866"/>
            <a:ext cx="9464159" cy="70246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66"/>
              </a:lnSpc>
              <a:buSzPct val="100000"/>
              <a:buFont typeface="+mj-lt"/>
              <a:buAutoNum type="arabicPeriod" startAt="4"/>
            </a:pPr>
            <a:r>
              <a:rPr lang="en-US" sz="1729" b="1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Резервное копирование и восстановление</a:t>
            </a:r>
            <a:r>
              <a:rPr lang="en-US" sz="1729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СКЦД обеспечивает резервное копирование данных и возможность восстановления в случае сбоев или ошибок.</a:t>
            </a:r>
            <a:endParaRPr lang="en-US" sz="1729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0433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ru-RU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30433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-6869"/>
            <a:ext cx="14630400" cy="8230433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6" name="Text 2"/>
          <p:cNvSpPr/>
          <p:nvPr/>
        </p:nvSpPr>
        <p:spPr>
          <a:xfrm>
            <a:off x="3524250" y="466368"/>
            <a:ext cx="7581781" cy="105989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4173"/>
              </a:lnSpc>
              <a:buNone/>
            </a:pPr>
            <a:r>
              <a:rPr lang="en-US" sz="3338" b="1" kern="0" spc="-67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Что такое проверка целостности данных</a:t>
            </a:r>
            <a:endParaRPr lang="en-US" sz="3338" dirty="0"/>
          </a:p>
        </p:txBody>
      </p:sp>
      <p:sp>
        <p:nvSpPr>
          <p:cNvPr id="7" name="Text 3"/>
          <p:cNvSpPr/>
          <p:nvPr/>
        </p:nvSpPr>
        <p:spPr>
          <a:xfrm>
            <a:off x="3524250" y="1429968"/>
            <a:ext cx="7581781" cy="5424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37"/>
              </a:lnSpc>
              <a:buNone/>
            </a:pPr>
            <a:r>
              <a:rPr lang="en-US" sz="1335" b="1" kern="0" spc="-27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Проверка целостности данных</a:t>
            </a:r>
            <a:r>
              <a:rPr lang="en-US" sz="1335" kern="0" spc="-27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— это процесс, который обеспечивает надежность и точность данных в системе. Она позволяет выявлять и предотвращать ошибки, изменения или повреждения данных.</a:t>
            </a:r>
            <a:endParaRPr lang="en-US" sz="1335" dirty="0"/>
          </a:p>
        </p:txBody>
      </p:sp>
      <p:sp>
        <p:nvSpPr>
          <p:cNvPr id="8" name="Text 4"/>
          <p:cNvSpPr/>
          <p:nvPr/>
        </p:nvSpPr>
        <p:spPr>
          <a:xfrm>
            <a:off x="3524250" y="2196048"/>
            <a:ext cx="7581781" cy="2712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37"/>
              </a:lnSpc>
              <a:buNone/>
            </a:pPr>
            <a:r>
              <a:rPr lang="en-US" sz="1335" kern="0" spc="-27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Выделяют следующие виды проверок:</a:t>
            </a:r>
            <a:endParaRPr lang="en-US" sz="1335" dirty="0"/>
          </a:p>
        </p:txBody>
      </p:sp>
      <p:sp>
        <p:nvSpPr>
          <p:cNvPr id="9" name="Text 5"/>
          <p:cNvSpPr/>
          <p:nvPr/>
        </p:nvSpPr>
        <p:spPr>
          <a:xfrm>
            <a:off x="3795594" y="2718105"/>
            <a:ext cx="7310437" cy="2712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137"/>
              </a:lnSpc>
              <a:buSzPct val="100000"/>
              <a:buFont typeface="+mj-lt"/>
              <a:buAutoNum type="arabicPeriod"/>
            </a:pPr>
            <a:r>
              <a:rPr lang="en-US" sz="1335" b="1" kern="0" spc="-27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Целостность файлов и документов</a:t>
            </a:r>
            <a:r>
              <a:rPr lang="en-US" sz="1335" kern="0" spc="-27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</a:t>
            </a:r>
            <a:endParaRPr lang="en-US" sz="1335" dirty="0"/>
          </a:p>
        </p:txBody>
      </p:sp>
      <p:sp>
        <p:nvSpPr>
          <p:cNvPr id="10" name="Text 6"/>
          <p:cNvSpPr/>
          <p:nvPr/>
        </p:nvSpPr>
        <p:spPr>
          <a:xfrm>
            <a:off x="4066818" y="3068116"/>
            <a:ext cx="7039213" cy="2712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685800" lvl="1" indent="-342900" algn="l">
              <a:lnSpc>
                <a:spcPts val="2137"/>
              </a:lnSpc>
              <a:buSzPct val="100000"/>
              <a:buChar char="•"/>
            </a:pPr>
            <a:r>
              <a:rPr lang="en-US" sz="1335" kern="0" spc="-27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Проверка, что файлы не были изменены, повреждены или удалены.</a:t>
            </a:r>
            <a:endParaRPr lang="en-US" sz="1335" dirty="0"/>
          </a:p>
        </p:txBody>
      </p:sp>
      <p:sp>
        <p:nvSpPr>
          <p:cNvPr id="11" name="Text 7"/>
          <p:cNvSpPr/>
          <p:nvPr/>
        </p:nvSpPr>
        <p:spPr>
          <a:xfrm>
            <a:off x="4066817" y="3423121"/>
            <a:ext cx="7039213" cy="2712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685800" lvl="1" indent="-342900" algn="l">
              <a:lnSpc>
                <a:spcPts val="2137"/>
              </a:lnSpc>
              <a:buSzPct val="100000"/>
              <a:buChar char="•"/>
            </a:pPr>
            <a:r>
              <a:rPr lang="en-US" sz="1335" kern="0" spc="-27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Использование хэш-сумм (например, SHA-256) для контроля целостности файлов.</a:t>
            </a:r>
            <a:endParaRPr lang="en-US" sz="1335" dirty="0"/>
          </a:p>
        </p:txBody>
      </p:sp>
      <p:sp>
        <p:nvSpPr>
          <p:cNvPr id="12" name="Text 8"/>
          <p:cNvSpPr/>
          <p:nvPr/>
        </p:nvSpPr>
        <p:spPr>
          <a:xfrm>
            <a:off x="3795594" y="3837124"/>
            <a:ext cx="7310437" cy="2712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137"/>
              </a:lnSpc>
              <a:buSzPct val="100000"/>
              <a:buFont typeface="+mj-lt"/>
              <a:buAutoNum type="arabicPeriod" startAt="2"/>
            </a:pPr>
            <a:r>
              <a:rPr lang="en-US" sz="1335" b="1" kern="0" spc="-27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Целостность баз данных</a:t>
            </a:r>
            <a:r>
              <a:rPr lang="en-US" sz="1335" kern="0" spc="-27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</a:t>
            </a:r>
            <a:endParaRPr lang="en-US" sz="1335" dirty="0"/>
          </a:p>
        </p:txBody>
      </p:sp>
      <p:sp>
        <p:nvSpPr>
          <p:cNvPr id="13" name="Text 9"/>
          <p:cNvSpPr/>
          <p:nvPr/>
        </p:nvSpPr>
        <p:spPr>
          <a:xfrm>
            <a:off x="4066818" y="4327149"/>
            <a:ext cx="7039213" cy="2712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685800" lvl="1" indent="-342900" algn="l">
              <a:lnSpc>
                <a:spcPts val="2137"/>
              </a:lnSpc>
              <a:buSzPct val="100000"/>
              <a:buChar char="•"/>
            </a:pPr>
            <a:r>
              <a:rPr lang="en-US" sz="1335" kern="0" spc="-27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Проверка, что данные в базе соответствуют ожидаемой структуре и правилам.</a:t>
            </a:r>
            <a:endParaRPr lang="en-US" sz="1335" dirty="0"/>
          </a:p>
        </p:txBody>
      </p:sp>
      <p:sp>
        <p:nvSpPr>
          <p:cNvPr id="14" name="Text 10"/>
          <p:cNvSpPr/>
          <p:nvPr/>
        </p:nvSpPr>
        <p:spPr>
          <a:xfrm>
            <a:off x="4066818" y="4634763"/>
            <a:ext cx="7039213" cy="5424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685800" lvl="1" indent="-342900" algn="l">
              <a:lnSpc>
                <a:spcPts val="2137"/>
              </a:lnSpc>
              <a:buSzPct val="100000"/>
              <a:buChar char="•"/>
            </a:pPr>
            <a:r>
              <a:rPr lang="en-US" sz="1335" kern="0" spc="-27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Использование ограничений (например, уникальных ключей, внешних ключей) для предотвращения некорректных изменений.</a:t>
            </a:r>
            <a:endParaRPr lang="en-US" sz="1335" dirty="0"/>
          </a:p>
        </p:txBody>
      </p:sp>
      <p:sp>
        <p:nvSpPr>
          <p:cNvPr id="15" name="Text 11"/>
          <p:cNvSpPr/>
          <p:nvPr/>
        </p:nvSpPr>
        <p:spPr>
          <a:xfrm>
            <a:off x="3795594" y="5306455"/>
            <a:ext cx="7310437" cy="2712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137"/>
              </a:lnSpc>
              <a:buSzPct val="100000"/>
              <a:buFont typeface="+mj-lt"/>
              <a:buAutoNum type="arabicPeriod" startAt="3"/>
            </a:pPr>
            <a:r>
              <a:rPr lang="en-US" sz="1335" b="1" kern="0" spc="-27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Целостность реестра и конфигурации</a:t>
            </a:r>
            <a:r>
              <a:rPr lang="en-US" sz="1335" kern="0" spc="-27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</a:t>
            </a:r>
            <a:endParaRPr lang="en-US" sz="1335" dirty="0"/>
          </a:p>
        </p:txBody>
      </p:sp>
      <p:sp>
        <p:nvSpPr>
          <p:cNvPr id="16" name="Text 12"/>
          <p:cNvSpPr/>
          <p:nvPr/>
        </p:nvSpPr>
        <p:spPr>
          <a:xfrm>
            <a:off x="4066818" y="5666397"/>
            <a:ext cx="7039213" cy="2712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685800" lvl="1" indent="-342900" algn="l">
              <a:lnSpc>
                <a:spcPts val="2137"/>
              </a:lnSpc>
              <a:buSzPct val="100000"/>
              <a:buChar char="•"/>
            </a:pPr>
            <a:r>
              <a:rPr lang="en-US" sz="1335" kern="0" spc="-27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Гарантия, что настройки и параметры системы не были неправильно изменены.</a:t>
            </a:r>
            <a:endParaRPr lang="en-US" sz="1335" dirty="0"/>
          </a:p>
        </p:txBody>
      </p:sp>
      <p:sp>
        <p:nvSpPr>
          <p:cNvPr id="17" name="Text 13"/>
          <p:cNvSpPr/>
          <p:nvPr/>
        </p:nvSpPr>
        <p:spPr>
          <a:xfrm>
            <a:off x="4066818" y="6016509"/>
            <a:ext cx="7039213" cy="2712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685800" lvl="1" indent="-342900" algn="l">
              <a:lnSpc>
                <a:spcPts val="2137"/>
              </a:lnSpc>
              <a:buSzPct val="100000"/>
              <a:buChar char="•"/>
            </a:pPr>
            <a:r>
              <a:rPr lang="en-US" sz="1335" kern="0" spc="-27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Мониторинг изменений в реестре операционной системы.</a:t>
            </a:r>
            <a:endParaRPr lang="en-US" sz="1335" dirty="0"/>
          </a:p>
        </p:txBody>
      </p:sp>
      <p:sp>
        <p:nvSpPr>
          <p:cNvPr id="18" name="Text 14"/>
          <p:cNvSpPr/>
          <p:nvPr/>
        </p:nvSpPr>
        <p:spPr>
          <a:xfrm>
            <a:off x="3795594" y="6366621"/>
            <a:ext cx="7310437" cy="2712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137"/>
              </a:lnSpc>
              <a:buSzPct val="100000"/>
              <a:buFont typeface="+mj-lt"/>
              <a:buAutoNum type="arabicPeriod" startAt="4"/>
            </a:pPr>
            <a:r>
              <a:rPr lang="en-US" sz="1335" b="1" kern="0" spc="-27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Целостность оборудования</a:t>
            </a:r>
            <a:r>
              <a:rPr lang="en-US" sz="1335" kern="0" spc="-27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</a:t>
            </a:r>
            <a:endParaRPr lang="en-US" sz="1335" dirty="0"/>
          </a:p>
        </p:txBody>
      </p:sp>
      <p:sp>
        <p:nvSpPr>
          <p:cNvPr id="19" name="Text 15"/>
          <p:cNvSpPr/>
          <p:nvPr/>
        </p:nvSpPr>
        <p:spPr>
          <a:xfrm>
            <a:off x="4066818" y="6675733"/>
            <a:ext cx="7039213" cy="5424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685800" lvl="1" indent="-342900" algn="l">
              <a:lnSpc>
                <a:spcPts val="2137"/>
              </a:lnSpc>
              <a:buSzPct val="100000"/>
              <a:buChar char="•"/>
            </a:pPr>
            <a:r>
              <a:rPr lang="en-US" sz="1335" kern="0" spc="-27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Проверка, что оборудование (например, жесткие диски, память) работает корректно и не имеет физических повреждений.</a:t>
            </a:r>
            <a:endParaRPr lang="en-US" sz="1335" dirty="0"/>
          </a:p>
        </p:txBody>
      </p:sp>
      <p:sp>
        <p:nvSpPr>
          <p:cNvPr id="20" name="Text 16"/>
          <p:cNvSpPr/>
          <p:nvPr/>
        </p:nvSpPr>
        <p:spPr>
          <a:xfrm>
            <a:off x="3524250" y="7357229"/>
            <a:ext cx="7581781" cy="2712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37"/>
              </a:lnSpc>
              <a:buNone/>
            </a:pPr>
            <a:r>
              <a:rPr lang="en-US" sz="1335" kern="0" spc="-27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В нашем исследовании мы проводили проверку целостности файлов и документов.</a:t>
            </a:r>
            <a:endParaRPr lang="en-US" sz="1335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106325" y="0"/>
            <a:ext cx="14630400" cy="8231267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4" name="Text 1"/>
          <p:cNvSpPr/>
          <p:nvPr/>
        </p:nvSpPr>
        <p:spPr>
          <a:xfrm>
            <a:off x="3201591" y="506016"/>
            <a:ext cx="8227219" cy="11501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4528"/>
              </a:lnSpc>
              <a:buNone/>
            </a:pPr>
            <a:r>
              <a:rPr lang="en-US" sz="3623" b="1" kern="0" spc="-72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Способы контроля целостности данных</a:t>
            </a:r>
            <a:endParaRPr lang="en-US" sz="3623" dirty="0"/>
          </a:p>
        </p:txBody>
      </p:sp>
      <p:sp>
        <p:nvSpPr>
          <p:cNvPr id="5" name="Text 2"/>
          <p:cNvSpPr/>
          <p:nvPr/>
        </p:nvSpPr>
        <p:spPr>
          <a:xfrm>
            <a:off x="3201591" y="1389964"/>
            <a:ext cx="1720096" cy="14376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64"/>
              </a:lnSpc>
              <a:buNone/>
            </a:pPr>
            <a:r>
              <a:rPr lang="en-US" sz="1811" b="1" kern="0" spc="-36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Вычисление хэша исполняемого файла вручную</a:t>
            </a:r>
            <a:endParaRPr lang="en-US" sz="1811" dirty="0"/>
          </a:p>
        </p:txBody>
      </p:sp>
      <p:sp>
        <p:nvSpPr>
          <p:cNvPr id="6" name="Text 3"/>
          <p:cNvSpPr/>
          <p:nvPr/>
        </p:nvSpPr>
        <p:spPr>
          <a:xfrm>
            <a:off x="3201591" y="2827644"/>
            <a:ext cx="1720096" cy="188499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1855"/>
              </a:lnSpc>
              <a:buNone/>
            </a:pPr>
            <a:r>
              <a:rPr lang="en-US" sz="1200" kern="0" spc="-29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Самостоятельно вычисляется хэш-сумма для файла. Затем сравнивается полученное значение с заранее известной хэш-суммой. Если они совпадают, файл не был изменен.</a:t>
            </a:r>
            <a:endParaRPr lang="en-US" sz="1200" dirty="0"/>
          </a:p>
        </p:txBody>
      </p:sp>
      <p:sp>
        <p:nvSpPr>
          <p:cNvPr id="7" name="Text 4"/>
          <p:cNvSpPr/>
          <p:nvPr/>
        </p:nvSpPr>
        <p:spPr>
          <a:xfrm>
            <a:off x="5374604" y="1392656"/>
            <a:ext cx="1720096" cy="172521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64"/>
              </a:lnSpc>
              <a:buNone/>
            </a:pPr>
            <a:r>
              <a:rPr lang="en-US" sz="1811" b="1" kern="0" spc="-36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Задание контрольной суммы в заголовке исполняемого файла</a:t>
            </a:r>
            <a:endParaRPr lang="en-US" sz="1811" dirty="0"/>
          </a:p>
        </p:txBody>
      </p:sp>
      <p:sp>
        <p:nvSpPr>
          <p:cNvPr id="8" name="Text 5"/>
          <p:cNvSpPr/>
          <p:nvPr/>
        </p:nvSpPr>
        <p:spPr>
          <a:xfrm>
            <a:off x="5338401" y="3436203"/>
            <a:ext cx="1720096" cy="2356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855"/>
              </a:lnSpc>
              <a:buNone/>
            </a:pPr>
            <a:r>
              <a:rPr lang="en-US" sz="1200" kern="0" spc="-29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В этом случае контрольная сумма включается в заголовок файла. При запуске файла система проверяет, соответствует ли текущая контрольная сумма сохраненной в заголовке. Если нет, это может указывать на изменение файла.</a:t>
            </a:r>
            <a:endParaRPr lang="en-US" sz="1200" dirty="0"/>
          </a:p>
        </p:txBody>
      </p:sp>
      <p:sp>
        <p:nvSpPr>
          <p:cNvPr id="9" name="Text 6"/>
          <p:cNvSpPr/>
          <p:nvPr/>
        </p:nvSpPr>
        <p:spPr>
          <a:xfrm>
            <a:off x="7570477" y="1398333"/>
            <a:ext cx="1720096" cy="172521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264"/>
              </a:lnSpc>
              <a:buNone/>
            </a:pPr>
            <a:r>
              <a:rPr lang="en-US" sz="1811" b="1" kern="0" spc="-36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Проверка встроенной цифровой подписи исполняемого файла</a:t>
            </a:r>
            <a:endParaRPr lang="en-US" sz="1811" dirty="0"/>
          </a:p>
        </p:txBody>
      </p:sp>
      <p:sp>
        <p:nvSpPr>
          <p:cNvPr id="10" name="Text 7"/>
          <p:cNvSpPr/>
          <p:nvPr/>
        </p:nvSpPr>
        <p:spPr>
          <a:xfrm>
            <a:off x="7564090" y="3436203"/>
            <a:ext cx="1720096" cy="35343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1855"/>
              </a:lnSpc>
              <a:buNone/>
            </a:pPr>
            <a:r>
              <a:rPr lang="en-US" sz="1200" kern="0" spc="-29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Разработчик или издатель создает цифровую подпись для исполняемого файла с помощью своего</a:t>
            </a:r>
            <a:r>
              <a:rPr lang="en-US" sz="1200" b="1" kern="0" spc="-29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1200" kern="0" spc="-29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личного сертификата</a:t>
            </a:r>
            <a:r>
              <a:rPr lang="en-US" sz="1200" b="1" kern="0" spc="-29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  <a:r>
              <a:rPr lang="en-US" sz="1200" kern="0" spc="-29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1200" kern="0" spc="-29" dirty="0" err="1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Она</a:t>
            </a:r>
            <a:r>
              <a:rPr lang="en-US" sz="1200" kern="0" spc="-29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1200" kern="0" spc="-29" dirty="0" err="1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содержит</a:t>
            </a:r>
            <a:r>
              <a:rPr lang="en-US" sz="1200" kern="0" spc="-29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1200" kern="0" spc="-29" dirty="0" err="1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информацию</a:t>
            </a:r>
            <a:r>
              <a:rPr lang="en-US" sz="1200" kern="0" spc="-29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о файле и хэш-сумму файла. При запуске исполняемого файла ОС проверяет его цифровую подпись. </a:t>
            </a:r>
            <a:r>
              <a:rPr lang="en-US" sz="1200" kern="0" spc="-29" dirty="0" err="1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Если</a:t>
            </a:r>
            <a:r>
              <a:rPr lang="en-US" sz="1200" kern="0" spc="-29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1200" kern="0" spc="-29" dirty="0" err="1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она</a:t>
            </a:r>
            <a:r>
              <a:rPr lang="en-US" sz="1200" kern="0" spc="-29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1200" kern="0" spc="-29" dirty="0" err="1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действительна</a:t>
            </a:r>
            <a:r>
              <a:rPr lang="en-US" sz="1200" kern="0" spc="-29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(т.е. соответствует ожидаемой), то файл считается надежным и не был изменен.</a:t>
            </a:r>
            <a:endParaRPr lang="en-US" sz="1200" dirty="0"/>
          </a:p>
        </p:txBody>
      </p:sp>
      <p:sp>
        <p:nvSpPr>
          <p:cNvPr id="11" name="Text 8"/>
          <p:cNvSpPr/>
          <p:nvPr/>
        </p:nvSpPr>
        <p:spPr>
          <a:xfrm>
            <a:off x="9743490" y="1398333"/>
            <a:ext cx="1720096" cy="172521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64"/>
              </a:lnSpc>
              <a:buNone/>
            </a:pPr>
            <a:r>
              <a:rPr lang="en-US" sz="1811" b="1" kern="0" spc="-36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Проверка цифровой подписи исполняемого файла при запуске ПК</a:t>
            </a:r>
            <a:endParaRPr lang="en-US" sz="1811" dirty="0"/>
          </a:p>
        </p:txBody>
      </p:sp>
      <p:sp>
        <p:nvSpPr>
          <p:cNvPr id="12" name="Text 9"/>
          <p:cNvSpPr/>
          <p:nvPr/>
        </p:nvSpPr>
        <p:spPr>
          <a:xfrm>
            <a:off x="9700900" y="3436203"/>
            <a:ext cx="1720096" cy="329874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1855"/>
              </a:lnSpc>
              <a:buNone/>
            </a:pPr>
            <a:r>
              <a:rPr lang="en-US" sz="1200" kern="0" spc="-29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При </a:t>
            </a:r>
            <a:r>
              <a:rPr lang="en-US" sz="1200" kern="0" spc="-29" dirty="0" err="1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запуске</a:t>
            </a:r>
            <a:r>
              <a:rPr lang="en-US" sz="1200" kern="0" spc="-29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ru-RU" sz="1200" kern="0" spc="-29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ПК</a:t>
            </a:r>
            <a:r>
              <a:rPr lang="en-US" sz="1200" kern="0" spc="-29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система проверяет цифровую подпись исполняемого файла. Если подпись не действительна или файл был изменен, система может предупредить пользователя или отказать в запуске. Это помогает предотвратить вредоносные действия и обеспечивает доверие к исполняемым файлам.</a:t>
            </a:r>
            <a:endParaRPr lang="en-US" sz="12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ru-RU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834307" y="1235869"/>
            <a:ext cx="644818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Понятие хэш-функции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6319599" y="2263497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39"/>
              </a:lnSpc>
              <a:buNone/>
            </a:pPr>
            <a:r>
              <a:rPr lang="en-US" sz="1400" b="1" kern="0" spc="-35" dirty="0" err="1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Хэш-функция</a:t>
            </a:r>
            <a:r>
              <a:rPr lang="ru-RU" sz="1400" b="1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14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— функция, осуществляющая преобразование массива входных данных произвольной длины в выходную битовую строку установленной длины. ​Преобразование, производимое хэш-функцией, называется </a:t>
            </a:r>
            <a:r>
              <a:rPr lang="en-US" sz="1400" b="1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хэшированием</a:t>
            </a:r>
            <a:r>
              <a:rPr lang="en-US" sz="14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 Исходные данные называются входным массивом, «</a:t>
            </a:r>
            <a:r>
              <a:rPr lang="en-US" sz="1400" b="1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ключом</a:t>
            </a:r>
            <a:r>
              <a:rPr lang="en-US" sz="14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» или «</a:t>
            </a:r>
            <a:r>
              <a:rPr lang="en-US" sz="1400" b="1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сообщением</a:t>
            </a:r>
            <a:r>
              <a:rPr lang="en-US" sz="14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». Результат преобразования называется «</a:t>
            </a:r>
            <a:r>
              <a:rPr lang="en-US" sz="1400" b="1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хэшем</a:t>
            </a:r>
            <a:r>
              <a:rPr lang="en-US" sz="14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», «</a:t>
            </a:r>
            <a:r>
              <a:rPr lang="en-US" sz="1400" b="1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хэш-кодом</a:t>
            </a:r>
            <a:r>
              <a:rPr lang="en-US" sz="14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».</a:t>
            </a:r>
            <a:endParaRPr lang="en-US" sz="1400" dirty="0"/>
          </a:p>
        </p:txBody>
      </p:sp>
      <p:sp>
        <p:nvSpPr>
          <p:cNvPr id="7" name="Text 3"/>
          <p:cNvSpPr/>
          <p:nvPr/>
        </p:nvSpPr>
        <p:spPr>
          <a:xfrm>
            <a:off x="6319599" y="3935016"/>
            <a:ext cx="7477601" cy="113728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39"/>
              </a:lnSpc>
              <a:buNone/>
            </a:pPr>
            <a:r>
              <a:rPr lang="en-US" sz="14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Хэш-функции принимают на вход произвольные данные, такие как текст, файлы или числа. Эти данные могут быть разного размера и формата. Далее хэш-функция выполняет математические операции на входных данных. Результатом является хэш, который представляет собой уникальный “отпечаток” данных. </a:t>
            </a:r>
            <a:endParaRPr lang="en-US" sz="1400" dirty="0"/>
          </a:p>
        </p:txBody>
      </p:sp>
      <p:sp>
        <p:nvSpPr>
          <p:cNvPr id="8" name="Text 4"/>
          <p:cNvSpPr/>
          <p:nvPr/>
        </p:nvSpPr>
        <p:spPr>
          <a:xfrm>
            <a:off x="6319599" y="5322213"/>
            <a:ext cx="7477601" cy="5686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39"/>
              </a:lnSpc>
              <a:buNone/>
            </a:pPr>
            <a:r>
              <a:rPr lang="en-US" sz="1400" b="1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Пример:</a:t>
            </a:r>
            <a:r>
              <a:rPr lang="en-US" sz="14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Если у нас есть строка “Hello, World!”, то хэш-функция преобразует ее в строку вида: “8f4ec1811c6c4261c97a7423b3a56d69f0f160074f39745af20bb5fcf65ccf78”</a:t>
            </a:r>
            <a:endParaRPr lang="en-US" sz="1400" dirty="0"/>
          </a:p>
        </p:txBody>
      </p:sp>
      <p:sp>
        <p:nvSpPr>
          <p:cNvPr id="9" name="Text 5"/>
          <p:cNvSpPr/>
          <p:nvPr/>
        </p:nvSpPr>
        <p:spPr>
          <a:xfrm>
            <a:off x="6319599" y="6140768"/>
            <a:ext cx="7477601" cy="8529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39"/>
              </a:lnSpc>
              <a:buNone/>
            </a:pPr>
            <a:r>
              <a:rPr lang="en-US" sz="14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Хэш-функции обладают свойством уникальности: разные входные данные всегда дают разные хэши. Даже небольшое изменение во входных данных приводит к совершенно другому хэшу. Это позволяет обнаруживать даже незначительные изменения в файлах.</a:t>
            </a:r>
            <a:endParaRPr lang="en-US" sz="1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ru-RU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6" name="Text 2"/>
          <p:cNvSpPr/>
          <p:nvPr/>
        </p:nvSpPr>
        <p:spPr>
          <a:xfrm>
            <a:off x="3101459" y="518993"/>
            <a:ext cx="8427482" cy="176700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4639"/>
              </a:lnSpc>
              <a:buNone/>
            </a:pPr>
            <a:r>
              <a:rPr lang="en-US" sz="3711" b="1" kern="0" spc="-74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Преимущества использования хэш-функций в системе контроля целостности данных</a:t>
            </a:r>
            <a:endParaRPr lang="en-US" sz="3711" dirty="0"/>
          </a:p>
        </p:txBody>
      </p:sp>
      <p:sp>
        <p:nvSpPr>
          <p:cNvPr id="7" name="Shape 3"/>
          <p:cNvSpPr/>
          <p:nvPr/>
        </p:nvSpPr>
        <p:spPr>
          <a:xfrm>
            <a:off x="3365302" y="2568654"/>
            <a:ext cx="37624" cy="5141833"/>
          </a:xfrm>
          <a:prstGeom prst="roundRect">
            <a:avLst>
              <a:gd name="adj" fmla="val 225468"/>
            </a:avLst>
          </a:prstGeom>
          <a:solidFill>
            <a:srgbClr val="D6BADD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8" name="Shape 4"/>
          <p:cNvSpPr/>
          <p:nvPr/>
        </p:nvSpPr>
        <p:spPr>
          <a:xfrm>
            <a:off x="3596164" y="2909054"/>
            <a:ext cx="659725" cy="37624"/>
          </a:xfrm>
          <a:prstGeom prst="roundRect">
            <a:avLst>
              <a:gd name="adj" fmla="val 225468"/>
            </a:avLst>
          </a:prstGeom>
          <a:solidFill>
            <a:srgbClr val="D6BADD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9" name="Shape 5"/>
          <p:cNvSpPr/>
          <p:nvPr/>
        </p:nvSpPr>
        <p:spPr>
          <a:xfrm>
            <a:off x="3172063" y="2715935"/>
            <a:ext cx="424101" cy="424101"/>
          </a:xfrm>
          <a:prstGeom prst="roundRect">
            <a:avLst>
              <a:gd name="adj" fmla="val 20002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10" name="Text 6"/>
          <p:cNvSpPr/>
          <p:nvPr/>
        </p:nvSpPr>
        <p:spPr>
          <a:xfrm>
            <a:off x="3306485" y="2751296"/>
            <a:ext cx="155258" cy="35337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83"/>
              </a:lnSpc>
              <a:buNone/>
            </a:pPr>
            <a:r>
              <a:rPr lang="en-US" sz="2227" b="1" kern="0" spc="-45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1</a:t>
            </a:r>
            <a:endParaRPr lang="en-US" sz="2227" dirty="0"/>
          </a:p>
        </p:txBody>
      </p:sp>
      <p:sp>
        <p:nvSpPr>
          <p:cNvPr id="11" name="Text 7"/>
          <p:cNvSpPr/>
          <p:nvPr/>
        </p:nvSpPr>
        <p:spPr>
          <a:xfrm>
            <a:off x="4420910" y="2757130"/>
            <a:ext cx="3986332" cy="29444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19"/>
              </a:lnSpc>
              <a:buNone/>
            </a:pPr>
            <a:r>
              <a:rPr lang="en-US" sz="1855" b="1" kern="0" spc="-37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Вычислительная эффективность</a:t>
            </a:r>
            <a:endParaRPr lang="en-US" sz="1855" dirty="0"/>
          </a:p>
        </p:txBody>
      </p:sp>
      <p:sp>
        <p:nvSpPr>
          <p:cNvPr id="12" name="Text 8"/>
          <p:cNvSpPr/>
          <p:nvPr/>
        </p:nvSpPr>
        <p:spPr>
          <a:xfrm>
            <a:off x="4420910" y="3164562"/>
            <a:ext cx="7108031" cy="60293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375"/>
              </a:lnSpc>
              <a:buNone/>
            </a:pPr>
            <a:r>
              <a:rPr lang="en-US" sz="1484" kern="0" spc="-3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Хэш-значение вычисляется быстро. Даже для больших объемов данных хэш можно получить за короткое время.</a:t>
            </a:r>
            <a:endParaRPr lang="en-US" sz="1484" dirty="0"/>
          </a:p>
        </p:txBody>
      </p:sp>
      <p:sp>
        <p:nvSpPr>
          <p:cNvPr id="13" name="Shape 9"/>
          <p:cNvSpPr/>
          <p:nvPr/>
        </p:nvSpPr>
        <p:spPr>
          <a:xfrm>
            <a:off x="3596164" y="4484846"/>
            <a:ext cx="659725" cy="37624"/>
          </a:xfrm>
          <a:prstGeom prst="roundRect">
            <a:avLst>
              <a:gd name="adj" fmla="val 225468"/>
            </a:avLst>
          </a:prstGeom>
          <a:solidFill>
            <a:srgbClr val="D6BADD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4" name="Shape 10"/>
          <p:cNvSpPr/>
          <p:nvPr/>
        </p:nvSpPr>
        <p:spPr>
          <a:xfrm>
            <a:off x="3172063" y="4291727"/>
            <a:ext cx="424101" cy="424101"/>
          </a:xfrm>
          <a:prstGeom prst="roundRect">
            <a:avLst>
              <a:gd name="adj" fmla="val 20002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15" name="Text 11"/>
          <p:cNvSpPr/>
          <p:nvPr/>
        </p:nvSpPr>
        <p:spPr>
          <a:xfrm>
            <a:off x="3306485" y="4327088"/>
            <a:ext cx="155258" cy="35337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83"/>
              </a:lnSpc>
              <a:buNone/>
            </a:pPr>
            <a:r>
              <a:rPr lang="en-US" sz="2227" b="1" kern="0" spc="-45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2</a:t>
            </a:r>
            <a:endParaRPr lang="en-US" sz="2227" dirty="0"/>
          </a:p>
        </p:txBody>
      </p:sp>
      <p:sp>
        <p:nvSpPr>
          <p:cNvPr id="16" name="Text 12"/>
          <p:cNvSpPr/>
          <p:nvPr/>
        </p:nvSpPr>
        <p:spPr>
          <a:xfrm>
            <a:off x="4420910" y="4332923"/>
            <a:ext cx="2619851" cy="29444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19"/>
              </a:lnSpc>
              <a:buNone/>
            </a:pPr>
            <a:r>
              <a:rPr lang="en-US" sz="1855" b="1" kern="0" spc="-37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Детерминистичность</a:t>
            </a:r>
            <a:endParaRPr lang="en-US" sz="1855" dirty="0"/>
          </a:p>
        </p:txBody>
      </p:sp>
      <p:sp>
        <p:nvSpPr>
          <p:cNvPr id="17" name="Text 13"/>
          <p:cNvSpPr/>
          <p:nvPr/>
        </p:nvSpPr>
        <p:spPr>
          <a:xfrm>
            <a:off x="4420910" y="4740354"/>
            <a:ext cx="7108031" cy="904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375"/>
              </a:lnSpc>
              <a:buNone/>
            </a:pPr>
            <a:r>
              <a:rPr lang="en-US" sz="1484" kern="0" spc="-3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Одно и то же сообщение всегда приводит к одному и тому же хэш-значению (т.е. детерминистический). Это позволяет легко сравнивать хэши для проверки целостности данных.</a:t>
            </a:r>
            <a:endParaRPr lang="en-US" sz="1484" dirty="0"/>
          </a:p>
        </p:txBody>
      </p:sp>
      <p:sp>
        <p:nvSpPr>
          <p:cNvPr id="18" name="Shape 14"/>
          <p:cNvSpPr/>
          <p:nvPr/>
        </p:nvSpPr>
        <p:spPr>
          <a:xfrm>
            <a:off x="3596164" y="6362105"/>
            <a:ext cx="659725" cy="37624"/>
          </a:xfrm>
          <a:prstGeom prst="roundRect">
            <a:avLst>
              <a:gd name="adj" fmla="val 225468"/>
            </a:avLst>
          </a:prstGeom>
          <a:solidFill>
            <a:srgbClr val="D6BADD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9" name="Shape 15"/>
          <p:cNvSpPr/>
          <p:nvPr/>
        </p:nvSpPr>
        <p:spPr>
          <a:xfrm>
            <a:off x="3172063" y="6168985"/>
            <a:ext cx="424101" cy="424101"/>
          </a:xfrm>
          <a:prstGeom prst="roundRect">
            <a:avLst>
              <a:gd name="adj" fmla="val 20002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20" name="Text 16"/>
          <p:cNvSpPr/>
          <p:nvPr/>
        </p:nvSpPr>
        <p:spPr>
          <a:xfrm>
            <a:off x="3306485" y="6204347"/>
            <a:ext cx="155258" cy="35337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83"/>
              </a:lnSpc>
              <a:buNone/>
            </a:pPr>
            <a:r>
              <a:rPr lang="en-US" sz="2227" b="1" kern="0" spc="-45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3</a:t>
            </a:r>
            <a:endParaRPr lang="en-US" sz="2227" dirty="0"/>
          </a:p>
        </p:txBody>
      </p:sp>
      <p:sp>
        <p:nvSpPr>
          <p:cNvPr id="21" name="Text 17"/>
          <p:cNvSpPr/>
          <p:nvPr/>
        </p:nvSpPr>
        <p:spPr>
          <a:xfrm>
            <a:off x="4420910" y="6210181"/>
            <a:ext cx="2366010" cy="29444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19"/>
              </a:lnSpc>
              <a:buNone/>
            </a:pPr>
            <a:r>
              <a:rPr lang="en-US" sz="1855" b="1" kern="0" spc="-37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Уникальность хэша</a:t>
            </a:r>
            <a:endParaRPr lang="en-US" sz="1855" dirty="0"/>
          </a:p>
        </p:txBody>
      </p:sp>
      <p:sp>
        <p:nvSpPr>
          <p:cNvPr id="22" name="Text 18"/>
          <p:cNvSpPr/>
          <p:nvPr/>
        </p:nvSpPr>
        <p:spPr>
          <a:xfrm>
            <a:off x="4420910" y="6617613"/>
            <a:ext cx="7108031" cy="904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375"/>
              </a:lnSpc>
              <a:buNone/>
            </a:pPr>
            <a:r>
              <a:rPr lang="en-US" sz="1484" kern="0" spc="-3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Невозможно иметь два разных сообщения с одинаковым значением хеш-функции (это так называемое “столкновение”). Это обеспечивает уникальность идентификаторов для данных.</a:t>
            </a:r>
            <a:endParaRPr lang="en-US" sz="1484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ru-RU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1976" y="753428"/>
            <a:ext cx="7552849" cy="15912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4177"/>
              </a:lnSpc>
              <a:buNone/>
            </a:pPr>
            <a:r>
              <a:rPr lang="en-US" sz="3341" b="1" kern="0" spc="-67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Недостатки применения хэш-функций для контроля целостности данных</a:t>
            </a:r>
            <a:endParaRPr lang="en-US" sz="3341" dirty="0"/>
          </a:p>
        </p:txBody>
      </p:sp>
      <p:sp>
        <p:nvSpPr>
          <p:cNvPr id="6" name="Shape 2"/>
          <p:cNvSpPr/>
          <p:nvPr/>
        </p:nvSpPr>
        <p:spPr>
          <a:xfrm>
            <a:off x="6281976" y="2749034"/>
            <a:ext cx="477322" cy="477322"/>
          </a:xfrm>
          <a:prstGeom prst="roundRect">
            <a:avLst>
              <a:gd name="adj" fmla="val 20003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7" name="Text 3"/>
          <p:cNvSpPr/>
          <p:nvPr/>
        </p:nvSpPr>
        <p:spPr>
          <a:xfrm>
            <a:off x="6433304" y="2788801"/>
            <a:ext cx="174665" cy="39778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133"/>
              </a:lnSpc>
              <a:buNone/>
            </a:pPr>
            <a:r>
              <a:rPr lang="en-US" sz="2506" b="1" kern="0" spc="-5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1</a:t>
            </a:r>
            <a:endParaRPr lang="en-US" sz="2506" dirty="0"/>
          </a:p>
        </p:txBody>
      </p:sp>
      <p:sp>
        <p:nvSpPr>
          <p:cNvPr id="8" name="Text 4"/>
          <p:cNvSpPr/>
          <p:nvPr/>
        </p:nvSpPr>
        <p:spPr>
          <a:xfrm>
            <a:off x="6971467" y="2821900"/>
            <a:ext cx="3390781" cy="33158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10"/>
              </a:lnSpc>
              <a:buNone/>
            </a:pPr>
            <a:r>
              <a:rPr lang="en-US" sz="2088" b="1" kern="0" spc="-42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Отсутствие обратимости</a:t>
            </a:r>
            <a:endParaRPr lang="en-US" sz="2088" dirty="0"/>
          </a:p>
        </p:txBody>
      </p:sp>
      <p:sp>
        <p:nvSpPr>
          <p:cNvPr id="9" name="Text 5"/>
          <p:cNvSpPr/>
          <p:nvPr/>
        </p:nvSpPr>
        <p:spPr>
          <a:xfrm>
            <a:off x="6971467" y="3280767"/>
            <a:ext cx="6863358" cy="101834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73"/>
              </a:lnSpc>
              <a:buNone/>
            </a:pPr>
            <a:r>
              <a:rPr lang="en-US" sz="1671" kern="0" spc="-33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Невозможно восстановить исходное значение из хэша, так как хэш-функции являются односторонними, т.е. можно получить хэш, но нельзя получить обратно исходные данные.</a:t>
            </a:r>
            <a:endParaRPr lang="en-US" sz="1671" dirty="0"/>
          </a:p>
        </p:txBody>
      </p:sp>
      <p:sp>
        <p:nvSpPr>
          <p:cNvPr id="10" name="Shape 6"/>
          <p:cNvSpPr/>
          <p:nvPr/>
        </p:nvSpPr>
        <p:spPr>
          <a:xfrm>
            <a:off x="6281976" y="4677013"/>
            <a:ext cx="477322" cy="477322"/>
          </a:xfrm>
          <a:prstGeom prst="roundRect">
            <a:avLst>
              <a:gd name="adj" fmla="val 20003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11" name="Text 7"/>
          <p:cNvSpPr/>
          <p:nvPr/>
        </p:nvSpPr>
        <p:spPr>
          <a:xfrm>
            <a:off x="6433304" y="4716780"/>
            <a:ext cx="174665" cy="39778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133"/>
              </a:lnSpc>
              <a:buNone/>
            </a:pPr>
            <a:r>
              <a:rPr lang="en-US" sz="2506" b="1" kern="0" spc="-5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2</a:t>
            </a:r>
            <a:endParaRPr lang="en-US" sz="2506" dirty="0"/>
          </a:p>
        </p:txBody>
      </p:sp>
      <p:sp>
        <p:nvSpPr>
          <p:cNvPr id="12" name="Text 8"/>
          <p:cNvSpPr/>
          <p:nvPr/>
        </p:nvSpPr>
        <p:spPr>
          <a:xfrm>
            <a:off x="6971467" y="4749879"/>
            <a:ext cx="3669506" cy="33158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10"/>
              </a:lnSpc>
              <a:buNone/>
            </a:pPr>
            <a:r>
              <a:rPr lang="en-US" sz="2088" b="1" kern="0" spc="-42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Зависимость от алгоритма</a:t>
            </a:r>
            <a:endParaRPr lang="en-US" sz="2088" dirty="0"/>
          </a:p>
        </p:txBody>
      </p:sp>
      <p:sp>
        <p:nvSpPr>
          <p:cNvPr id="13" name="Text 9"/>
          <p:cNvSpPr/>
          <p:nvPr/>
        </p:nvSpPr>
        <p:spPr>
          <a:xfrm>
            <a:off x="6971467" y="5208746"/>
            <a:ext cx="6863358" cy="67889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73"/>
              </a:lnSpc>
              <a:buNone/>
            </a:pPr>
            <a:r>
              <a:rPr lang="en-US" sz="1671" kern="0" spc="-33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Криптографическая стойкость хеш-функции зависит от выбранного алгоритма. Некорректный выбор алгоритма может привести к уязвимостям.</a:t>
            </a:r>
            <a:endParaRPr lang="en-US" sz="1671" dirty="0"/>
          </a:p>
        </p:txBody>
      </p:sp>
      <p:sp>
        <p:nvSpPr>
          <p:cNvPr id="14" name="Shape 10"/>
          <p:cNvSpPr/>
          <p:nvPr/>
        </p:nvSpPr>
        <p:spPr>
          <a:xfrm>
            <a:off x="6281976" y="6265545"/>
            <a:ext cx="477322" cy="477322"/>
          </a:xfrm>
          <a:prstGeom prst="roundRect">
            <a:avLst>
              <a:gd name="adj" fmla="val 20003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15" name="Text 11"/>
          <p:cNvSpPr/>
          <p:nvPr/>
        </p:nvSpPr>
        <p:spPr>
          <a:xfrm>
            <a:off x="6433304" y="6305312"/>
            <a:ext cx="174665" cy="39778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133"/>
              </a:lnSpc>
              <a:buNone/>
            </a:pPr>
            <a:r>
              <a:rPr lang="en-US" sz="2506" b="1" kern="0" spc="-5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3</a:t>
            </a:r>
            <a:endParaRPr lang="en-US" sz="2506" dirty="0"/>
          </a:p>
        </p:txBody>
      </p:sp>
      <p:sp>
        <p:nvSpPr>
          <p:cNvPr id="16" name="Text 12"/>
          <p:cNvSpPr/>
          <p:nvPr/>
        </p:nvSpPr>
        <p:spPr>
          <a:xfrm>
            <a:off x="6971467" y="6338411"/>
            <a:ext cx="3080861" cy="33158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10"/>
              </a:lnSpc>
              <a:buNone/>
            </a:pPr>
            <a:r>
              <a:rPr lang="en-US" sz="2088" b="1" kern="0" spc="-42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Зависимость от ключа</a:t>
            </a:r>
            <a:endParaRPr lang="en-US" sz="2088" dirty="0"/>
          </a:p>
        </p:txBody>
      </p:sp>
      <p:sp>
        <p:nvSpPr>
          <p:cNvPr id="17" name="Text 13"/>
          <p:cNvSpPr/>
          <p:nvPr/>
        </p:nvSpPr>
        <p:spPr>
          <a:xfrm>
            <a:off x="6971467" y="6797278"/>
            <a:ext cx="6863358" cy="67889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73"/>
              </a:lnSpc>
              <a:buNone/>
            </a:pPr>
            <a:r>
              <a:rPr lang="en-US" sz="1671" kern="0" spc="-33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Некоторые хеш-функции используют ключи для дополнительной безопасности. Утечка ключа может подвергнуть данные риску.</a:t>
            </a:r>
            <a:endParaRPr lang="en-US" sz="1671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ru-RU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60" y="0"/>
            <a:ext cx="14630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3443019" y="1606035"/>
            <a:ext cx="7744241" cy="145149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5500" b="1" kern="0" spc="-87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Алгоритм sha-256</a:t>
            </a:r>
            <a:endParaRPr lang="en-US" sz="5500" dirty="0"/>
          </a:p>
        </p:txBody>
      </p:sp>
      <p:sp>
        <p:nvSpPr>
          <p:cNvPr id="6" name="Text 2"/>
          <p:cNvSpPr/>
          <p:nvPr/>
        </p:nvSpPr>
        <p:spPr>
          <a:xfrm>
            <a:off x="1606330" y="3641468"/>
            <a:ext cx="11417617" cy="306121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ru-RU" sz="22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SHA-256, сокращение от Secure </a:t>
            </a:r>
            <a:r>
              <a:rPr lang="ru-RU" sz="2200" kern="0" spc="-35" dirty="0" err="1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Hash</a:t>
            </a:r>
            <a:r>
              <a:rPr lang="ru-RU" sz="22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ru-RU" sz="2200" kern="0" spc="-35" dirty="0" err="1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Algorithm</a:t>
            </a:r>
            <a:r>
              <a:rPr lang="ru-RU" sz="22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256-bit, представляет собой метод криптографического хэширования, предназначенный для создания хэш-значений фиксированной длины (256 бит) из данных произвольной длины. Этот алгоритм основан на тщательно подобранных формулах, таких как правый битовый сдвиг, операция XOR и базовые логические операции. Эти формулы были выбраны после обширных исследований в области криптографии и криптоанализа, которые подтвердили их стойкость и надежность.</a:t>
            </a:r>
            <a:endParaRPr lang="en-US" sz="22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2840295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ru-RU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04" y="-14604"/>
            <a:ext cx="14620795" cy="835850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292388" y="99286"/>
            <a:ext cx="3888462" cy="4860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827"/>
              </a:lnSpc>
              <a:buNone/>
            </a:pPr>
            <a:r>
              <a:rPr lang="en-US" sz="4000" b="1" kern="0" spc="-61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Шаги алгоритма</a:t>
            </a:r>
            <a:endParaRPr lang="en-US" sz="4000" dirty="0"/>
          </a:p>
        </p:txBody>
      </p:sp>
      <p:sp>
        <p:nvSpPr>
          <p:cNvPr id="6" name="Shape 2"/>
          <p:cNvSpPr/>
          <p:nvPr/>
        </p:nvSpPr>
        <p:spPr>
          <a:xfrm>
            <a:off x="730568" y="852291"/>
            <a:ext cx="2214205" cy="4313872"/>
          </a:xfrm>
          <a:prstGeom prst="roundRect">
            <a:avLst>
              <a:gd name="adj" fmla="val 3161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7" name="Text 3"/>
          <p:cNvSpPr/>
          <p:nvPr/>
        </p:nvSpPr>
        <p:spPr>
          <a:xfrm>
            <a:off x="828139" y="938286"/>
            <a:ext cx="1887974" cy="7290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b="1" kern="0" spc="-31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Шаг 1 - Предварительная обработка</a:t>
            </a:r>
            <a:endParaRPr lang="en-US" sz="1531" dirty="0"/>
          </a:p>
        </p:txBody>
      </p:sp>
      <p:sp>
        <p:nvSpPr>
          <p:cNvPr id="8" name="Text 4"/>
          <p:cNvSpPr/>
          <p:nvPr/>
        </p:nvSpPr>
        <p:spPr>
          <a:xfrm>
            <a:off x="828139" y="1726508"/>
            <a:ext cx="1887974" cy="273593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225" kern="0" spc="-2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Преобразуем входное сообщение в двоичный код. Дополним сообщение так, чтобы его длина была кратна 512 битам (64 байта). Дополнение начинается с бита 1, затем добавляются нули(до 448 бит), после чего добавляется 64-битное представление длины исходного сообщения .</a:t>
            </a:r>
            <a:endParaRPr lang="en-US" sz="1225" dirty="0"/>
          </a:p>
        </p:txBody>
      </p:sp>
      <p:sp>
        <p:nvSpPr>
          <p:cNvPr id="9" name="Shape 5"/>
          <p:cNvSpPr/>
          <p:nvPr/>
        </p:nvSpPr>
        <p:spPr>
          <a:xfrm>
            <a:off x="3766007" y="877889"/>
            <a:ext cx="2214205" cy="4288274"/>
          </a:xfrm>
          <a:prstGeom prst="roundRect">
            <a:avLst>
              <a:gd name="adj" fmla="val 3161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10" name="Text 6"/>
          <p:cNvSpPr/>
          <p:nvPr/>
        </p:nvSpPr>
        <p:spPr>
          <a:xfrm>
            <a:off x="3873342" y="951591"/>
            <a:ext cx="1887974" cy="7290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b="1" kern="0" spc="-31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Шаг 2 –Инициал</a:t>
            </a:r>
            <a:r>
              <a:rPr lang="ru-RU" sz="1531" b="1" kern="0" spc="-31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изация </a:t>
            </a:r>
            <a:r>
              <a:rPr lang="en-US" sz="1531" b="1" kern="0" spc="-31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H и K</a:t>
            </a:r>
            <a:endParaRPr lang="en-US" sz="1531" dirty="0"/>
          </a:p>
        </p:txBody>
      </p:sp>
      <p:sp>
        <p:nvSpPr>
          <p:cNvPr id="11" name="Text 7"/>
          <p:cNvSpPr/>
          <p:nvPr/>
        </p:nvSpPr>
        <p:spPr>
          <a:xfrm>
            <a:off x="3873342" y="2150668"/>
            <a:ext cx="1887974" cy="9948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225" kern="0" spc="-2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H- 32 бита дробных частей квадратных корней из первых восьми простых чисел.</a:t>
            </a:r>
            <a:endParaRPr lang="en-US" sz="1225" dirty="0"/>
          </a:p>
        </p:txBody>
      </p:sp>
      <p:sp>
        <p:nvSpPr>
          <p:cNvPr id="12" name="Text 8"/>
          <p:cNvSpPr/>
          <p:nvPr/>
        </p:nvSpPr>
        <p:spPr>
          <a:xfrm>
            <a:off x="3873342" y="3541390"/>
            <a:ext cx="1887974" cy="253239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225" kern="0" spc="-2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K - первые 32 бита дробных частей кубических корней первых 64 </a:t>
            </a:r>
            <a:r>
              <a:rPr lang="en-US" sz="1225" kern="0" spc="-24" dirty="0" err="1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простых</a:t>
            </a:r>
            <a:r>
              <a:rPr lang="en-US" sz="1225" kern="0" spc="-2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1225" kern="0" spc="-24" dirty="0" err="1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чисел</a:t>
            </a:r>
            <a:endParaRPr lang="en-US" sz="1225" kern="0" spc="-24" dirty="0">
              <a:solidFill>
                <a:srgbClr val="272525"/>
              </a:solidFill>
              <a:latin typeface="Source Sans Pro" pitchFamily="34" charset="0"/>
              <a:ea typeface="Source Sans Pro" pitchFamily="34" charset="-122"/>
              <a:cs typeface="Source Sans Pro" pitchFamily="34" charset="-120"/>
            </a:endParaRPr>
          </a:p>
        </p:txBody>
      </p:sp>
      <p:sp>
        <p:nvSpPr>
          <p:cNvPr id="13" name="Shape 9"/>
          <p:cNvSpPr/>
          <p:nvPr/>
        </p:nvSpPr>
        <p:spPr>
          <a:xfrm>
            <a:off x="8601909" y="874822"/>
            <a:ext cx="2214205" cy="4285953"/>
          </a:xfrm>
          <a:prstGeom prst="roundRect">
            <a:avLst>
              <a:gd name="adj" fmla="val 3161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14" name="Text 10"/>
          <p:cNvSpPr/>
          <p:nvPr/>
        </p:nvSpPr>
        <p:spPr>
          <a:xfrm>
            <a:off x="8670251" y="990135"/>
            <a:ext cx="1887974" cy="4860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b="1" kern="0" spc="-31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Шаг 3 - Цикл фрагментов</a:t>
            </a:r>
            <a:endParaRPr lang="en-US" sz="1531" dirty="0"/>
          </a:p>
        </p:txBody>
      </p:sp>
      <p:sp>
        <p:nvSpPr>
          <p:cNvPr id="15" name="Text 11"/>
          <p:cNvSpPr/>
          <p:nvPr/>
        </p:nvSpPr>
        <p:spPr>
          <a:xfrm>
            <a:off x="8670251" y="1574889"/>
            <a:ext cx="1887974" cy="9948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225" kern="0" spc="-2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Следующие шаги будут выполняться для каждого 512-битного «фрагмента» из наших входных данных. </a:t>
            </a:r>
            <a:endParaRPr lang="en-US" sz="1225" dirty="0"/>
          </a:p>
        </p:txBody>
      </p:sp>
      <p:sp>
        <p:nvSpPr>
          <p:cNvPr id="16" name="Text 12"/>
          <p:cNvSpPr/>
          <p:nvPr/>
        </p:nvSpPr>
        <p:spPr>
          <a:xfrm>
            <a:off x="8670251" y="2954576"/>
            <a:ext cx="1887974" cy="19897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225" kern="0" spc="-2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Сначала блок разбивается на 16 32-битных слов, которые представляют собой первые 16 слов в блоке. После чего вычисляются дополнительные 48 слов по ф-лам из шага 6.</a:t>
            </a:r>
            <a:endParaRPr lang="en-US" sz="1225" dirty="0"/>
          </a:p>
        </p:txBody>
      </p:sp>
      <p:sp>
        <p:nvSpPr>
          <p:cNvPr id="17" name="Shape 13"/>
          <p:cNvSpPr/>
          <p:nvPr/>
        </p:nvSpPr>
        <p:spPr>
          <a:xfrm>
            <a:off x="11616154" y="879436"/>
            <a:ext cx="2214205" cy="4260768"/>
          </a:xfrm>
          <a:prstGeom prst="roundRect">
            <a:avLst>
              <a:gd name="adj" fmla="val 3613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18" name="Text 14"/>
          <p:cNvSpPr/>
          <p:nvPr/>
        </p:nvSpPr>
        <p:spPr>
          <a:xfrm>
            <a:off x="11744504" y="1006687"/>
            <a:ext cx="2706409" cy="5305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b="1" kern="0" spc="-31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Шаг 4 – </a:t>
            </a:r>
            <a:r>
              <a:rPr lang="en-US" sz="1531" b="1" kern="0" spc="-31" dirty="0" err="1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Вычисление</a:t>
            </a:r>
            <a:endParaRPr lang="ru-RU" sz="1531" b="1" kern="0" spc="-31" dirty="0">
              <a:solidFill>
                <a:srgbClr val="272525"/>
              </a:solidFill>
              <a:latin typeface="adonis-web" pitchFamily="34" charset="0"/>
              <a:ea typeface="adonis-web" pitchFamily="34" charset="-122"/>
              <a:cs typeface="adonis-web" pitchFamily="34" charset="-120"/>
            </a:endParaRPr>
          </a:p>
          <a:p>
            <a:pPr marL="0" indent="0" algn="l">
              <a:lnSpc>
                <a:spcPts val="1914"/>
              </a:lnSpc>
              <a:buNone/>
            </a:pPr>
            <a:r>
              <a:rPr lang="en-US" sz="1531" b="1" kern="0" spc="-31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 дополнительных слов</a:t>
            </a:r>
            <a:endParaRPr lang="en-US" sz="1531" dirty="0"/>
          </a:p>
        </p:txBody>
      </p:sp>
      <p:sp>
        <p:nvSpPr>
          <p:cNvPr id="19" name="Text 15"/>
          <p:cNvSpPr/>
          <p:nvPr/>
        </p:nvSpPr>
        <p:spPr>
          <a:xfrm>
            <a:off x="11744504" y="1620345"/>
            <a:ext cx="1759744" cy="3488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225" kern="0" spc="-2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Для </a:t>
            </a:r>
            <a:r>
              <a:rPr lang="en-US" sz="1225" b="1" kern="0" spc="-2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</a:t>
            </a:r>
            <a:r>
              <a:rPr lang="en-US" sz="1225" kern="0" spc="-2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из w[16…63]:</a:t>
            </a:r>
            <a:endParaRPr lang="en-US" sz="1225" dirty="0"/>
          </a:p>
        </p:txBody>
      </p:sp>
      <p:sp>
        <p:nvSpPr>
          <p:cNvPr id="20" name="Text 16"/>
          <p:cNvSpPr/>
          <p:nvPr/>
        </p:nvSpPr>
        <p:spPr>
          <a:xfrm>
            <a:off x="11682828" y="1998915"/>
            <a:ext cx="2549247" cy="8451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225" kern="0" spc="-2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s0 = (w[i-15] rightrotate 7) </a:t>
            </a:r>
            <a:r>
              <a:rPr lang="en-US" sz="1225" kern="0" spc="-24" dirty="0" err="1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xor</a:t>
            </a:r>
            <a:endParaRPr lang="ru-RU" sz="1225" kern="0" spc="-24" dirty="0">
              <a:solidFill>
                <a:srgbClr val="272525"/>
              </a:solidFill>
              <a:latin typeface="Source Sans Pro" pitchFamily="34" charset="0"/>
              <a:ea typeface="Source Sans Pro" pitchFamily="34" charset="-122"/>
              <a:cs typeface="Source Sans Pro" pitchFamily="34" charset="-120"/>
            </a:endParaRPr>
          </a:p>
          <a:p>
            <a:pPr marL="0" indent="0" algn="l">
              <a:lnSpc>
                <a:spcPts val="1960"/>
              </a:lnSpc>
              <a:buNone/>
            </a:pPr>
            <a:r>
              <a:rPr lang="en-US" sz="1225" kern="0" spc="-2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(w[i-15] rightrotate 18) </a:t>
            </a:r>
            <a:endParaRPr lang="ru-RU" sz="1225" kern="0" spc="-24" dirty="0">
              <a:solidFill>
                <a:srgbClr val="272525"/>
              </a:solidFill>
              <a:latin typeface="Source Sans Pro" pitchFamily="34" charset="0"/>
              <a:ea typeface="Source Sans Pro" pitchFamily="34" charset="-122"/>
              <a:cs typeface="Source Sans Pro" pitchFamily="34" charset="-120"/>
            </a:endParaRPr>
          </a:p>
          <a:p>
            <a:pPr marL="0" indent="0" algn="l">
              <a:lnSpc>
                <a:spcPts val="1960"/>
              </a:lnSpc>
              <a:buNone/>
            </a:pPr>
            <a:r>
              <a:rPr lang="en-US" sz="1225" kern="0" spc="-24" dirty="0" err="1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xor</a:t>
            </a:r>
            <a:r>
              <a:rPr lang="en-US" sz="1225" kern="0" spc="-2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(w[i-15] rightshift 3)</a:t>
            </a:r>
            <a:endParaRPr lang="en-US" sz="1225" dirty="0"/>
          </a:p>
        </p:txBody>
      </p:sp>
      <p:sp>
        <p:nvSpPr>
          <p:cNvPr id="21" name="Text 17"/>
          <p:cNvSpPr/>
          <p:nvPr/>
        </p:nvSpPr>
        <p:spPr>
          <a:xfrm>
            <a:off x="11682828" y="2870063"/>
            <a:ext cx="1923037" cy="8801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225" kern="0" spc="-2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s1 = (w[i- 2] rightrotate 17) </a:t>
            </a:r>
            <a:endParaRPr lang="ru-RU" sz="1225" kern="0" spc="-24" dirty="0">
              <a:solidFill>
                <a:srgbClr val="272525"/>
              </a:solidFill>
              <a:latin typeface="Source Sans Pro" pitchFamily="34" charset="0"/>
              <a:ea typeface="Source Sans Pro" pitchFamily="34" charset="-122"/>
              <a:cs typeface="Source Sans Pro" pitchFamily="34" charset="-120"/>
            </a:endParaRPr>
          </a:p>
          <a:p>
            <a:pPr marL="0" indent="0" algn="l">
              <a:lnSpc>
                <a:spcPts val="1960"/>
              </a:lnSpc>
              <a:buNone/>
            </a:pPr>
            <a:r>
              <a:rPr lang="en-US" sz="1225" kern="0" spc="-24" dirty="0" err="1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xor</a:t>
            </a:r>
            <a:r>
              <a:rPr lang="en-US" sz="1225" kern="0" spc="-2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(w[i- 2] rightrotate 19)</a:t>
            </a:r>
            <a:endParaRPr lang="ru-RU" sz="1225" kern="0" spc="-24" dirty="0">
              <a:solidFill>
                <a:srgbClr val="272525"/>
              </a:solidFill>
              <a:latin typeface="Source Sans Pro" pitchFamily="34" charset="0"/>
              <a:ea typeface="Source Sans Pro" pitchFamily="34" charset="-122"/>
              <a:cs typeface="Source Sans Pro" pitchFamily="34" charset="-120"/>
            </a:endParaRPr>
          </a:p>
          <a:p>
            <a:pPr marL="0" indent="0" algn="l">
              <a:lnSpc>
                <a:spcPts val="1960"/>
              </a:lnSpc>
              <a:buNone/>
            </a:pPr>
            <a:r>
              <a:rPr lang="en-US" sz="1225" kern="0" spc="-2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xor (w[i- 2] rightshift 10)</a:t>
            </a:r>
            <a:endParaRPr lang="en-US" sz="1225" dirty="0"/>
          </a:p>
        </p:txBody>
      </p:sp>
      <p:sp>
        <p:nvSpPr>
          <p:cNvPr id="22" name="Text 18"/>
          <p:cNvSpPr/>
          <p:nvPr/>
        </p:nvSpPr>
        <p:spPr>
          <a:xfrm>
            <a:off x="11682828" y="3763964"/>
            <a:ext cx="1944172" cy="3362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225" kern="0" spc="-2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w[i] = w[i-16] + s0 + w[i-7] + s1</a:t>
            </a:r>
            <a:endParaRPr lang="en-US" sz="1225" dirty="0"/>
          </a:p>
        </p:txBody>
      </p:sp>
      <p:sp>
        <p:nvSpPr>
          <p:cNvPr id="23" name="Shape 19"/>
          <p:cNvSpPr/>
          <p:nvPr/>
        </p:nvSpPr>
        <p:spPr>
          <a:xfrm>
            <a:off x="724971" y="5292562"/>
            <a:ext cx="6673096" cy="2625507"/>
          </a:xfrm>
          <a:prstGeom prst="roundRect">
            <a:avLst>
              <a:gd name="adj" fmla="val 2059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24" name="Text 20"/>
          <p:cNvSpPr/>
          <p:nvPr/>
        </p:nvSpPr>
        <p:spPr>
          <a:xfrm>
            <a:off x="3089433" y="5300282"/>
            <a:ext cx="1944172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b="1" kern="0" spc="-31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Шаг 5 - Сжатие</a:t>
            </a:r>
            <a:endParaRPr lang="en-US" sz="1531" dirty="0"/>
          </a:p>
        </p:txBody>
      </p:sp>
      <p:sp>
        <p:nvSpPr>
          <p:cNvPr id="25" name="Text 21"/>
          <p:cNvSpPr/>
          <p:nvPr/>
        </p:nvSpPr>
        <p:spPr>
          <a:xfrm>
            <a:off x="730568" y="5551448"/>
            <a:ext cx="6378892" cy="11409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225" kern="0" spc="-2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Инициализируем переменные </a:t>
            </a:r>
            <a:r>
              <a:rPr lang="en-US" sz="1225" b="1" kern="0" spc="-2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a, b, c, d, e, f, g, h</a:t>
            </a:r>
            <a:r>
              <a:rPr lang="en-US" sz="1225" kern="0" spc="-2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равными текущим значениям хэш-функции . 
</a:t>
            </a:r>
            <a:r>
              <a:rPr lang="ru-RU" sz="1225" kern="0" spc="-2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Для </a:t>
            </a:r>
            <a:r>
              <a:rPr lang="en-US" sz="1225" kern="0" spc="-2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 </a:t>
            </a:r>
            <a:r>
              <a:rPr lang="ru-RU" sz="1225" kern="0" spc="-2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от 0 до 63</a:t>
            </a:r>
            <a:endParaRPr lang="en-US" sz="1225" dirty="0"/>
          </a:p>
        </p:txBody>
      </p:sp>
      <p:sp>
        <p:nvSpPr>
          <p:cNvPr id="26" name="Text 22"/>
          <p:cNvSpPr/>
          <p:nvPr/>
        </p:nvSpPr>
        <p:spPr>
          <a:xfrm>
            <a:off x="747712" y="6203228"/>
            <a:ext cx="6506051" cy="19270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400" dirty="0"/>
              <a:t>S1 = (e </a:t>
            </a:r>
            <a:r>
              <a:rPr lang="en-US" sz="1400" dirty="0" err="1"/>
              <a:t>rightrotate</a:t>
            </a:r>
            <a:r>
              <a:rPr lang="en-US" sz="1400" dirty="0"/>
              <a:t> 6) </a:t>
            </a:r>
            <a:r>
              <a:rPr lang="en-US" sz="1400" dirty="0" err="1"/>
              <a:t>xor</a:t>
            </a:r>
            <a:r>
              <a:rPr lang="en-US" sz="1400" dirty="0"/>
              <a:t> (e </a:t>
            </a:r>
            <a:r>
              <a:rPr lang="en-US" sz="1400" dirty="0" err="1"/>
              <a:t>rightrotate</a:t>
            </a:r>
            <a:r>
              <a:rPr lang="en-US" sz="1400" dirty="0"/>
              <a:t> 11) </a:t>
            </a:r>
            <a:r>
              <a:rPr lang="en-US" sz="1400" dirty="0" err="1"/>
              <a:t>xor</a:t>
            </a:r>
            <a:r>
              <a:rPr lang="en-US" sz="1400" dirty="0"/>
              <a:t> (e </a:t>
            </a:r>
            <a:r>
              <a:rPr lang="en-US" sz="1400" dirty="0" err="1"/>
              <a:t>rightrotate</a:t>
            </a:r>
            <a:r>
              <a:rPr lang="en-US" sz="1400" dirty="0"/>
              <a:t> 25)</a:t>
            </a:r>
          </a:p>
          <a:p>
            <a:r>
              <a:rPr lang="en-US" sz="1400" dirty="0" err="1"/>
              <a:t>ch</a:t>
            </a:r>
            <a:r>
              <a:rPr lang="en-US" sz="1400" dirty="0"/>
              <a:t> = (e and f) </a:t>
            </a:r>
            <a:r>
              <a:rPr lang="en-US" sz="1400" dirty="0" err="1"/>
              <a:t>xor</a:t>
            </a:r>
            <a:r>
              <a:rPr lang="en-US" sz="1400" dirty="0"/>
              <a:t> ((not e) and g);                 </a:t>
            </a:r>
          </a:p>
          <a:p>
            <a:r>
              <a:rPr lang="en-US" sz="1400" dirty="0"/>
              <a:t>temp1 = h + S1 + </a:t>
            </a:r>
            <a:r>
              <a:rPr lang="en-US" sz="1400" dirty="0" err="1"/>
              <a:t>ch</a:t>
            </a:r>
            <a:r>
              <a:rPr lang="en-US" sz="1400" dirty="0"/>
              <a:t> + k[</a:t>
            </a:r>
            <a:r>
              <a:rPr lang="en-US" sz="1400" dirty="0" err="1"/>
              <a:t>i</a:t>
            </a:r>
            <a:r>
              <a:rPr lang="en-US" sz="1400" dirty="0"/>
              <a:t>] + w[</a:t>
            </a:r>
            <a:r>
              <a:rPr lang="en-US" sz="1400" dirty="0" err="1"/>
              <a:t>i</a:t>
            </a:r>
            <a:r>
              <a:rPr lang="en-US" sz="1400" dirty="0"/>
              <a:t>]</a:t>
            </a:r>
          </a:p>
          <a:p>
            <a:r>
              <a:rPr lang="en-US" sz="1400" dirty="0"/>
              <a:t>S0 = (a </a:t>
            </a:r>
            <a:r>
              <a:rPr lang="en-US" sz="1400" dirty="0" err="1"/>
              <a:t>rightrotate</a:t>
            </a:r>
            <a:r>
              <a:rPr lang="en-US" sz="1400" dirty="0"/>
              <a:t> 2) </a:t>
            </a:r>
            <a:r>
              <a:rPr lang="en-US" sz="1400" dirty="0" err="1"/>
              <a:t>xor</a:t>
            </a:r>
            <a:r>
              <a:rPr lang="en-US" sz="1400" dirty="0"/>
              <a:t> (a </a:t>
            </a:r>
            <a:r>
              <a:rPr lang="en-US" sz="1400" dirty="0" err="1"/>
              <a:t>rightrotate</a:t>
            </a:r>
            <a:r>
              <a:rPr lang="en-US" sz="1400" dirty="0"/>
              <a:t> 13) </a:t>
            </a:r>
            <a:r>
              <a:rPr lang="en-US" sz="1400" dirty="0" err="1"/>
              <a:t>xor</a:t>
            </a:r>
            <a:r>
              <a:rPr lang="en-US" sz="1400" dirty="0"/>
              <a:t> (a </a:t>
            </a:r>
            <a:r>
              <a:rPr lang="en-US" sz="1400" dirty="0" err="1"/>
              <a:t>rightrotate</a:t>
            </a:r>
            <a:r>
              <a:rPr lang="en-US" sz="1400" dirty="0"/>
              <a:t> 22)</a:t>
            </a:r>
          </a:p>
          <a:p>
            <a:r>
              <a:rPr lang="en-US" sz="1400" dirty="0" err="1"/>
              <a:t>maj</a:t>
            </a:r>
            <a:r>
              <a:rPr lang="en-US" sz="1400" dirty="0"/>
              <a:t> = (a and b) </a:t>
            </a:r>
            <a:r>
              <a:rPr lang="en-US" sz="1400" dirty="0" err="1"/>
              <a:t>xor</a:t>
            </a:r>
            <a:r>
              <a:rPr lang="en-US" sz="1400" dirty="0"/>
              <a:t> (a and c) </a:t>
            </a:r>
            <a:r>
              <a:rPr lang="en-US" sz="1400" dirty="0" err="1"/>
              <a:t>xor</a:t>
            </a:r>
            <a:r>
              <a:rPr lang="en-US" sz="1400" dirty="0"/>
              <a:t> (b and c)</a:t>
            </a:r>
          </a:p>
          <a:p>
            <a:r>
              <a:rPr lang="en-US" sz="1400" dirty="0"/>
              <a:t>temp2 := S0 + </a:t>
            </a:r>
            <a:r>
              <a:rPr lang="en-US" sz="1400" dirty="0" err="1"/>
              <a:t>maj</a:t>
            </a:r>
            <a:r>
              <a:rPr lang="en-US" sz="1400" dirty="0"/>
              <a:t> ;     h = g ;     g = f ;  e = d + temp1;    d = c;    c = b;    b = a</a:t>
            </a:r>
          </a:p>
          <a:p>
            <a:r>
              <a:rPr lang="en-US" sz="1400" dirty="0"/>
              <a:t>a = temp1 + temp2</a:t>
            </a:r>
          </a:p>
        </p:txBody>
      </p:sp>
      <p:sp>
        <p:nvSpPr>
          <p:cNvPr id="34" name="Shape 30"/>
          <p:cNvSpPr/>
          <p:nvPr/>
        </p:nvSpPr>
        <p:spPr>
          <a:xfrm>
            <a:off x="7791809" y="5291274"/>
            <a:ext cx="6059804" cy="2625508"/>
          </a:xfrm>
          <a:prstGeom prst="roundRect">
            <a:avLst>
              <a:gd name="adj" fmla="val 2059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35" name="Text 31"/>
          <p:cNvSpPr/>
          <p:nvPr/>
        </p:nvSpPr>
        <p:spPr>
          <a:xfrm>
            <a:off x="9767829" y="5348831"/>
            <a:ext cx="2176463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b="1" kern="0" spc="-31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Шаг 6 - Итоговый Хеш</a:t>
            </a:r>
            <a:endParaRPr lang="en-US" sz="1531" dirty="0"/>
          </a:p>
        </p:txBody>
      </p:sp>
      <p:sp>
        <p:nvSpPr>
          <p:cNvPr id="36" name="Text 32"/>
          <p:cNvSpPr/>
          <p:nvPr/>
        </p:nvSpPr>
        <p:spPr>
          <a:xfrm>
            <a:off x="7764839" y="5525005"/>
            <a:ext cx="5985509" cy="85858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225" kern="0" spc="-2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После цикла сжатия, во время цикла фрагментов, мы изменяем хеш-значения, добавляя к ним соответствующие переменные a-h. Как и ранее, все сложение производится по модулю 2 ^ 32:</a:t>
            </a:r>
            <a:endParaRPr lang="en-US" sz="1225" dirty="0"/>
          </a:p>
        </p:txBody>
      </p:sp>
      <p:sp>
        <p:nvSpPr>
          <p:cNvPr id="37" name="Text 33"/>
          <p:cNvSpPr/>
          <p:nvPr/>
        </p:nvSpPr>
        <p:spPr>
          <a:xfrm>
            <a:off x="7764958" y="6304212"/>
            <a:ext cx="6065401" cy="31626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1960"/>
              </a:lnSpc>
            </a:pPr>
            <a:r>
              <a:rPr lang="en-US" sz="1225" kern="0" spc="-2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h0 = h0 + a;   h1 = h1 + b;   h2 = h2 + c;  h3 = h3 + d;   h4 = h4 + e;   h5 = h5 + f; </a:t>
            </a:r>
            <a:r>
              <a:rPr lang="ru-RU" sz="1225" kern="0" spc="-2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  </a:t>
            </a:r>
            <a:r>
              <a:rPr lang="pt-BR" sz="1225" kern="0" spc="-2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h6 = h6 + g</a:t>
            </a:r>
            <a:r>
              <a:rPr lang="en-US" sz="1225" kern="0" spc="-2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;</a:t>
            </a:r>
            <a:r>
              <a:rPr lang="pt-BR" sz="1225" kern="0" spc="-2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 </a:t>
            </a:r>
            <a:endParaRPr lang="ru-RU" sz="1225" kern="0" spc="-24" dirty="0">
              <a:solidFill>
                <a:srgbClr val="272525"/>
              </a:solidFill>
              <a:latin typeface="Source Sans Pro" pitchFamily="34" charset="0"/>
              <a:ea typeface="Source Sans Pro" pitchFamily="34" charset="-122"/>
              <a:cs typeface="Source Sans Pro" pitchFamily="34" charset="-120"/>
            </a:endParaRPr>
          </a:p>
          <a:p>
            <a:pPr>
              <a:lnSpc>
                <a:spcPts val="1960"/>
              </a:lnSpc>
            </a:pPr>
            <a:r>
              <a:rPr lang="pt-BR" sz="1225" kern="0" spc="-2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h7 = h7 + h</a:t>
            </a:r>
            <a:endParaRPr lang="en-US" sz="1225" kern="0" spc="-24" dirty="0">
              <a:solidFill>
                <a:srgbClr val="272525"/>
              </a:solidFill>
              <a:latin typeface="Source Sans Pro" pitchFamily="34" charset="0"/>
              <a:ea typeface="Source Sans Pro" pitchFamily="34" charset="-122"/>
              <a:cs typeface="Source Sans Pro" pitchFamily="34" charset="-120"/>
            </a:endParaRPr>
          </a:p>
          <a:p>
            <a:pPr>
              <a:lnSpc>
                <a:spcPts val="1960"/>
              </a:lnSpc>
            </a:pPr>
            <a:endParaRPr lang="en-US" sz="1225" dirty="0"/>
          </a:p>
          <a:p>
            <a:pPr marL="0" indent="0" algn="l">
              <a:lnSpc>
                <a:spcPts val="1960"/>
              </a:lnSpc>
              <a:buNone/>
            </a:pPr>
            <a:endParaRPr lang="en-US" sz="1225" dirty="0"/>
          </a:p>
        </p:txBody>
      </p:sp>
      <p:sp>
        <p:nvSpPr>
          <p:cNvPr id="40" name="Text 36"/>
          <p:cNvSpPr/>
          <p:nvPr/>
        </p:nvSpPr>
        <p:spPr>
          <a:xfrm>
            <a:off x="7764839" y="6767422"/>
            <a:ext cx="6065402" cy="19897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225" kern="0" spc="-2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После окончания цикла формируется итоговое 256-битное хеш-значение  путем конкатенации шестнадцатеричных представлений  h[0]-h[7]  в правильном порядке. Каждая переменная 32 бита дает 8 шестнадцатеричных цифр, таким образом, итоговое хеш-значение состоит из 64 шестнадцатеричных цифр.</a:t>
            </a:r>
            <a:endParaRPr lang="en-US" sz="1225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902</TotalTime>
  <Words>1817</Words>
  <Application>Microsoft Office PowerPoint</Application>
  <PresentationFormat>Произвольный</PresentationFormat>
  <Paragraphs>145</Paragraphs>
  <Slides>14</Slides>
  <Notes>14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8" baseType="lpstr">
      <vt:lpstr>adonis-web</vt:lpstr>
      <vt:lpstr>Arial</vt:lpstr>
      <vt:lpstr>Source Sans Pro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Диана Баева</cp:lastModifiedBy>
  <cp:revision>8</cp:revision>
  <dcterms:created xsi:type="dcterms:W3CDTF">2024-03-20T20:42:06Z</dcterms:created>
  <dcterms:modified xsi:type="dcterms:W3CDTF">2024-03-22T11:24:50Z</dcterms:modified>
</cp:coreProperties>
</file>